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450" r:id="rId2"/>
    <p:sldId id="708" r:id="rId3"/>
    <p:sldId id="709" r:id="rId4"/>
    <p:sldId id="710" r:id="rId5"/>
    <p:sldId id="711" r:id="rId6"/>
    <p:sldId id="712" r:id="rId7"/>
    <p:sldId id="727" r:id="rId8"/>
    <p:sldId id="726" r:id="rId9"/>
    <p:sldId id="728" r:id="rId10"/>
    <p:sldId id="729" r:id="rId11"/>
    <p:sldId id="730" r:id="rId12"/>
    <p:sldId id="713" r:id="rId13"/>
    <p:sldId id="714" r:id="rId14"/>
    <p:sldId id="715" r:id="rId15"/>
    <p:sldId id="570" r:id="rId16"/>
    <p:sldId id="716" r:id="rId17"/>
    <p:sldId id="575" r:id="rId18"/>
    <p:sldId id="264" r:id="rId19"/>
    <p:sldId id="265" r:id="rId20"/>
    <p:sldId id="266" r:id="rId21"/>
    <p:sldId id="267" r:id="rId22"/>
    <p:sldId id="717" r:id="rId23"/>
    <p:sldId id="718" r:id="rId24"/>
    <p:sldId id="719" r:id="rId25"/>
    <p:sldId id="720" r:id="rId26"/>
    <p:sldId id="269" r:id="rId27"/>
    <p:sldId id="721" r:id="rId28"/>
    <p:sldId id="722" r:id="rId29"/>
    <p:sldId id="723" r:id="rId30"/>
    <p:sldId id="724" r:id="rId31"/>
    <p:sldId id="578" r:id="rId32"/>
    <p:sldId id="579" r:id="rId33"/>
    <p:sldId id="580" r:id="rId34"/>
    <p:sldId id="581" r:id="rId35"/>
    <p:sldId id="582" r:id="rId36"/>
    <p:sldId id="583" r:id="rId37"/>
    <p:sldId id="584" r:id="rId38"/>
    <p:sldId id="585" r:id="rId39"/>
    <p:sldId id="586" r:id="rId40"/>
    <p:sldId id="72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7" autoAdjust="0"/>
    <p:restoredTop sz="87350" autoAdjust="0"/>
  </p:normalViewPr>
  <p:slideViewPr>
    <p:cSldViewPr snapToGrid="0" snapToObjects="1">
      <p:cViewPr varScale="1">
        <p:scale>
          <a:sx n="114" d="100"/>
          <a:sy n="114" d="100"/>
        </p:scale>
        <p:origin x="1472"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5" Type="http://schemas.openxmlformats.org/officeDocument/2006/relationships/image" Target="../media/image15.emf"/><Relationship Id="rId4"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4"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9/27/20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9/27/20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a:t>
            </a:r>
          </a:p>
          <a:p>
            <a:endParaRPr lang="en-US" dirty="0"/>
          </a:p>
          <a:p>
            <a:r>
              <a:rPr lang="en-US" dirty="0"/>
              <a:t>Today we are looking into control flow in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60598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215884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195854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83525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with two elements seems pretty reasonable to solve. I can simply compare these two numbers and return the maximum, right.</a:t>
            </a:r>
          </a:p>
          <a:p>
            <a:endParaRPr lang="en-US" dirty="0"/>
          </a:p>
          <a:p>
            <a:r>
              <a:rPr lang="en-US" dirty="0"/>
              <a:t>So I will compare 29 with 14 and return 29 as the maximum from my partition. I am returning 29 to the previous recursion. At the same time, on the right hand side, I am comparing 15 with 01, and apparently 1 is smaller than 15 so I return 15 to the previous recursion.</a:t>
            </a:r>
          </a:p>
          <a:p>
            <a:endParaRPr lang="en-US" dirty="0"/>
          </a:p>
          <a:p>
            <a:r>
              <a:rPr lang="en-US" dirty="0"/>
              <a:t>Same for the other two blocks ...</a:t>
            </a:r>
          </a:p>
          <a:p>
            <a:endParaRPr lang="en-US" dirty="0"/>
          </a:p>
          <a:p>
            <a:r>
              <a:rPr lang="en-US" dirty="0"/>
              <a:t>Now I have the maximum from each partition, the conquer part is to find the maximum value from the returned values of partitions. So, here I will compare 29 with 15 ...</a:t>
            </a:r>
          </a:p>
          <a:p>
            <a:endParaRPr lang="en-US" dirty="0"/>
          </a:p>
          <a:p>
            <a:r>
              <a:rPr lang="en-US" dirty="0"/>
              <a:t>You may ask, can't I just do a linear scan over the sequence and I will find the maximum number? What is the advantage of doing this in divide and conquer </a:t>
            </a:r>
            <a:r>
              <a:rPr lang="en-US" dirty="0" err="1"/>
              <a:t>kinda</a:t>
            </a:r>
            <a:r>
              <a:rPr lang="en-US" dirty="0"/>
              <a:t> more complex?</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4237343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65436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45543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39</a:t>
            </a:fld>
            <a:endParaRPr lang="en-US"/>
          </a:p>
        </p:txBody>
      </p:sp>
    </p:spTree>
    <p:extLst>
      <p:ext uri="{BB962C8B-B14F-4D97-AF65-F5344CB8AC3E}">
        <p14:creationId xmlns:p14="http://schemas.microsoft.com/office/powerpoint/2010/main" val="427581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274956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this algorithm work</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60325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what recursion works, it's time to dive into divide and conquer. A normal divide and conquer algorithm has three steps: divide, recurse, and conquer.</a:t>
            </a:r>
          </a:p>
          <a:p>
            <a:endParaRPr lang="en-US" dirty="0"/>
          </a:p>
          <a:p>
            <a:r>
              <a:rPr lang="en-US" dirty="0"/>
              <a:t>Divide ...</a:t>
            </a:r>
          </a:p>
          <a:p>
            <a:r>
              <a:rPr lang="en-US" dirty="0"/>
              <a:t>Recurse: ...</a:t>
            </a:r>
          </a:p>
          <a:p>
            <a:r>
              <a:rPr lang="en-US" dirty="0"/>
              <a:t>Conquer: </a:t>
            </a:r>
          </a:p>
          <a:p>
            <a:endParaRPr lang="en-US" dirty="0"/>
          </a:p>
          <a:p>
            <a:r>
              <a:rPr lang="en-US" dirty="0"/>
              <a:t>In terms of figure, it looks like this.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0585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85304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12222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308712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32921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a simpler example, finding the maximum value in a linear sequence of numbers. For example, in this sequence I have 29, 14, ... (explain) and the maximum value I need to return is 1 and that is the forth element from the beginning.</a:t>
            </a:r>
          </a:p>
          <a:p>
            <a:endParaRPr lang="en-US" dirty="0"/>
          </a:p>
          <a:p>
            <a:r>
              <a:rPr lang="en-US" dirty="0"/>
              <a:t>First step, divide, the convention is to divide the problem by 2, breaking the sequence into tow equal size </a:t>
            </a:r>
            <a:r>
              <a:rPr lang="en-US" dirty="0" err="1"/>
              <a:t>halfs</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99672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9/27/20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1493055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9/27/20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9/27/20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9/27/20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9/27/20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9/27/20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9/27/20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sung-wei-huang/cs1410-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5.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2.bin"/><Relationship Id="rId18" Type="http://schemas.openxmlformats.org/officeDocument/2006/relationships/oleObject" Target="../embeddings/oleObject17.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11.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4.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9.bin"/><Relationship Id="rId1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569799"/>
            <a:ext cx="7980533" cy="2221397"/>
          </a:xfrm>
        </p:spPr>
        <p:txBody>
          <a:bodyPr/>
          <a:lstStyle/>
          <a:p>
            <a:r>
              <a:rPr lang="en-US" sz="4800" dirty="0"/>
              <a:t>Lecture 10: Functions and Recursion – Part 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
        <p:nvSpPr>
          <p:cNvPr id="3" name="TextBox 2">
            <a:extLst>
              <a:ext uri="{FF2B5EF4-FFF2-40B4-BE49-F238E27FC236}">
                <a16:creationId xmlns:a16="http://schemas.microsoft.com/office/drawing/2014/main" id="{91F20315-DE39-3449-AB66-64DCADCD28A4}"/>
              </a:ext>
            </a:extLst>
          </p:cNvPr>
          <p:cNvSpPr txBox="1"/>
          <p:nvPr/>
        </p:nvSpPr>
        <p:spPr>
          <a:xfrm>
            <a:off x="581732" y="2209701"/>
            <a:ext cx="7833220" cy="461665"/>
          </a:xfrm>
          <a:prstGeom prst="rect">
            <a:avLst/>
          </a:prstGeom>
          <a:noFill/>
        </p:spPr>
        <p:txBody>
          <a:bodyPr wrap="square" rtlCol="0">
            <a:spAutoFit/>
          </a:bodyPr>
          <a:lstStyle/>
          <a:p>
            <a:r>
              <a:rPr lang="en-US" sz="2400" dirty="0"/>
              <a:t>Class page: </a:t>
            </a:r>
            <a:r>
              <a:rPr lang="en-US" sz="2400" dirty="0">
                <a:hlinkClick r:id="rId4"/>
              </a:rPr>
              <a:t>https://github.com/tsung-wei-huang/cs1410-40</a:t>
            </a:r>
            <a:endParaRPr lang="en-US" sz="2400" dirty="0"/>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47E9B-026A-384A-B40F-1A2DF6E4D512}"/>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7D96A4A-512E-7E45-AAA8-9014671908F7}"/>
              </a:ext>
            </a:extLst>
          </p:cNvPr>
          <p:cNvSpPr>
            <a:spLocks noGrp="1"/>
          </p:cNvSpPr>
          <p:nvPr>
            <p:ph type="title"/>
          </p:nvPr>
        </p:nvSpPr>
        <p:spPr/>
        <p:txBody>
          <a:bodyPr/>
          <a:lstStyle/>
          <a:p>
            <a:r>
              <a:rPr lang="en-US" dirty="0"/>
              <a:t>Reference is “Alias”</a:t>
            </a:r>
          </a:p>
        </p:txBody>
      </p:sp>
      <p:pic>
        <p:nvPicPr>
          <p:cNvPr id="5" name="Picture 1" descr="cpphtp7LOV_05slides_Page_089.png">
            <a:extLst>
              <a:ext uri="{FF2B5EF4-FFF2-40B4-BE49-F238E27FC236}">
                <a16:creationId xmlns:a16="http://schemas.microsoft.com/office/drawing/2014/main" id="{1010F7EB-09AF-6445-ACCE-23206254C5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1" r="19684" b="25820"/>
          <a:stretch/>
        </p:blipFill>
        <p:spPr bwMode="auto">
          <a:xfrm>
            <a:off x="491535" y="1196752"/>
            <a:ext cx="7965764" cy="446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A186515-4495-924B-8EDA-05E83CFDF125}"/>
              </a:ext>
            </a:extLst>
          </p:cNvPr>
          <p:cNvSpPr/>
          <p:nvPr/>
        </p:nvSpPr>
        <p:spPr>
          <a:xfrm>
            <a:off x="1471961" y="1750742"/>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819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EAFBF-4092-204C-BAF9-136DEDD6FCEC}"/>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0573B311-794A-814F-9011-042C78936512}"/>
              </a:ext>
            </a:extLst>
          </p:cNvPr>
          <p:cNvSpPr>
            <a:spLocks noGrp="1"/>
          </p:cNvSpPr>
          <p:nvPr>
            <p:ph type="title"/>
          </p:nvPr>
        </p:nvSpPr>
        <p:spPr/>
        <p:txBody>
          <a:bodyPr/>
          <a:lstStyle/>
          <a:p>
            <a:r>
              <a:rPr lang="en-US" dirty="0"/>
              <a:t>Reference must be Initialized!</a:t>
            </a:r>
          </a:p>
        </p:txBody>
      </p:sp>
      <p:pic>
        <p:nvPicPr>
          <p:cNvPr id="5" name="Picture 1" descr="cpphtp7LOV_05slides_Page_090.png">
            <a:extLst>
              <a:ext uri="{FF2B5EF4-FFF2-40B4-BE49-F238E27FC236}">
                <a16:creationId xmlns:a16="http://schemas.microsoft.com/office/drawing/2014/main" id="{92197FCF-4C18-7B49-B3A4-1E6CDD24CAF7}"/>
              </a:ext>
            </a:extLst>
          </p:cNvPr>
          <p:cNvPicPr>
            <a:picLocks noGrp="1" noChangeAspect="1"/>
          </p:cNvPicPr>
          <p:nvPr isPhoto="1"/>
        </p:nvPicPr>
        <p:blipFill>
          <a:blip r:embed="rId3">
            <a:extLst>
              <a:ext uri="{28A0092B-C50C-407E-A947-70E740481C1C}">
                <a14:useLocalDpi xmlns:a14="http://schemas.microsoft.com/office/drawing/2010/main" val="0"/>
              </a:ext>
            </a:extLst>
          </a:blip>
          <a:srcRect t="6483" r="19684" b="44083"/>
          <a:stretch>
            <a:fillRect/>
          </a:stretch>
        </p:blipFill>
        <p:spPr bwMode="auto">
          <a:xfrm>
            <a:off x="323528" y="1417638"/>
            <a:ext cx="7969915" cy="297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6D5CC16-DF13-8C41-B81E-5F92E6377257}"/>
              </a:ext>
            </a:extLst>
          </p:cNvPr>
          <p:cNvSpPr/>
          <p:nvPr/>
        </p:nvSpPr>
        <p:spPr>
          <a:xfrm>
            <a:off x="1304693" y="1572322"/>
            <a:ext cx="2620536" cy="17842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2776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DCB92B-9083-D14D-98D6-E7E99F37E8B2}"/>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C0B380A4-043C-F444-ACCD-D55F545D9253}"/>
              </a:ext>
            </a:extLst>
          </p:cNvPr>
          <p:cNvSpPr>
            <a:spLocks noGrp="1"/>
          </p:cNvSpPr>
          <p:nvPr>
            <p:ph type="title"/>
          </p:nvPr>
        </p:nvSpPr>
        <p:spPr/>
        <p:txBody>
          <a:bodyPr/>
          <a:lstStyle/>
          <a:p>
            <a:r>
              <a:rPr lang="en-US" dirty="0"/>
              <a:t>Recursive Function</a:t>
            </a:r>
          </a:p>
        </p:txBody>
      </p:sp>
      <p:sp>
        <p:nvSpPr>
          <p:cNvPr id="4" name="Content Placeholder 3">
            <a:extLst>
              <a:ext uri="{FF2B5EF4-FFF2-40B4-BE49-F238E27FC236}">
                <a16:creationId xmlns:a16="http://schemas.microsoft.com/office/drawing/2014/main" id="{A86F5E6C-0898-6543-BDD3-CB1A0ECF7E03}"/>
              </a:ext>
            </a:extLst>
          </p:cNvPr>
          <p:cNvSpPr>
            <a:spLocks noGrp="1"/>
          </p:cNvSpPr>
          <p:nvPr>
            <p:ph idx="1"/>
          </p:nvPr>
        </p:nvSpPr>
        <p:spPr>
          <a:xfrm>
            <a:off x="628650" y="1295944"/>
            <a:ext cx="7886700" cy="5216368"/>
          </a:xfrm>
        </p:spPr>
        <p:txBody>
          <a:bodyPr>
            <a:normAutofit/>
          </a:bodyPr>
          <a:lstStyle/>
          <a:p>
            <a:pPr>
              <a:lnSpc>
                <a:spcPct val="90000"/>
              </a:lnSpc>
              <a:spcBef>
                <a:spcPts val="600"/>
              </a:spcBef>
            </a:pPr>
            <a:r>
              <a:rPr lang="en-US" altLang="zh-TW" sz="2400" dirty="0">
                <a:solidFill>
                  <a:srgbClr val="000000"/>
                </a:solidFill>
                <a:latin typeface="Times New Roman" panose="02020603050405020304" pitchFamily="18" charset="0"/>
              </a:rPr>
              <a:t>A </a:t>
            </a:r>
            <a:r>
              <a:rPr lang="en-US" altLang="zh-TW" sz="2400" dirty="0">
                <a:solidFill>
                  <a:srgbClr val="0000FF"/>
                </a:solidFill>
                <a:latin typeface="Times New Roman" panose="02020603050405020304" pitchFamily="18" charset="0"/>
              </a:rPr>
              <a:t>recursive function</a:t>
            </a:r>
            <a:r>
              <a:rPr lang="en-US" altLang="zh-TW" sz="2400" dirty="0">
                <a:solidFill>
                  <a:srgbClr val="000000"/>
                </a:solidFill>
                <a:latin typeface="Times New Roman" panose="02020603050405020304" pitchFamily="18" charset="0"/>
              </a:rPr>
              <a:t> is a function that calls itself, either directly, or indirectly (through another function).</a:t>
            </a:r>
          </a:p>
          <a:p>
            <a:pPr>
              <a:lnSpc>
                <a:spcPct val="90000"/>
              </a:lnSpc>
              <a:spcBef>
                <a:spcPts val="600"/>
              </a:spcBef>
            </a:pPr>
            <a:r>
              <a:rPr lang="en-US" altLang="zh-TW" sz="2400" dirty="0">
                <a:solidFill>
                  <a:srgbClr val="000000"/>
                </a:solidFill>
                <a:latin typeface="Times New Roman" panose="02020603050405020304" pitchFamily="18" charset="0"/>
              </a:rPr>
              <a:t>The function only knows how to solve the simplest case(s), or so-called </a:t>
            </a:r>
            <a:r>
              <a:rPr lang="en-US" altLang="zh-TW" sz="2400" dirty="0">
                <a:solidFill>
                  <a:srgbClr val="0000FF"/>
                </a:solidFill>
                <a:latin typeface="Times New Roman" panose="02020603050405020304" pitchFamily="18" charset="0"/>
              </a:rPr>
              <a:t>base case(s)</a:t>
            </a:r>
            <a:r>
              <a:rPr lang="en-US" altLang="zh-TW" sz="2400" dirty="0">
                <a:solidFill>
                  <a:srgbClr val="000000"/>
                </a:solidFill>
                <a:latin typeface="Times New Roman" panose="02020603050405020304" pitchFamily="18" charset="0"/>
              </a:rPr>
              <a:t>.</a:t>
            </a:r>
          </a:p>
          <a:p>
            <a:pPr lvl="1">
              <a:lnSpc>
                <a:spcPct val="90000"/>
              </a:lnSpc>
              <a:spcBef>
                <a:spcPts val="600"/>
              </a:spcBef>
            </a:pPr>
            <a:r>
              <a:rPr lang="en-US" altLang="zh-TW" sz="2200" dirty="0">
                <a:solidFill>
                  <a:srgbClr val="000000"/>
                </a:solidFill>
                <a:latin typeface="Times New Roman" panose="02020603050405020304" pitchFamily="18" charset="0"/>
              </a:rPr>
              <a:t>If the function is called with a base case, the function simply returns a result</a:t>
            </a:r>
            <a:endParaRPr lang="en-US" altLang="zh-TW" sz="2200" dirty="0">
              <a:latin typeface="Times New Roman" panose="02020603050405020304" pitchFamily="18" charset="0"/>
              <a:cs typeface="Times New Roman" panose="02020603050405020304" pitchFamily="18" charset="0"/>
            </a:endParaRP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For complex problem, the function divides a problem into</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 do (base case)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return the result</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What it cannot do </a:t>
            </a:r>
            <a:r>
              <a:rPr lang="en-US" altLang="zh-TW" dirty="0">
                <a:latin typeface="Times New Roman" panose="02020603050405020304" pitchFamily="18" charset="0"/>
                <a:cs typeface="Times New Roman" panose="02020603050405020304" pitchFamily="18" charset="0"/>
                <a:sym typeface="Wingdings" panose="05000000000000000000" pitchFamily="2" charset="2"/>
              </a:rPr>
              <a:t> resemble the original problem, but be a slightly simpler or smaller version</a:t>
            </a:r>
            <a:endParaRPr lang="en-US" altLang="zh-TW" dirty="0">
              <a:latin typeface="Times New Roman" panose="02020603050405020304" pitchFamily="18" charset="0"/>
              <a:cs typeface="Times New Roman" panose="02020603050405020304" pitchFamily="18" charset="0"/>
            </a:endParaRP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The function calls a new copy of itself (</a:t>
            </a:r>
            <a:r>
              <a:rPr lang="en-US" altLang="zh-TW" dirty="0">
                <a:solidFill>
                  <a:srgbClr val="0000FF"/>
                </a:solidFill>
                <a:latin typeface="Times New Roman" panose="02020603050405020304" pitchFamily="18" charset="0"/>
                <a:cs typeface="Times New Roman" panose="02020603050405020304" pitchFamily="18" charset="0"/>
              </a:rPr>
              <a:t>recursion step</a:t>
            </a:r>
            <a:r>
              <a:rPr lang="en-US" altLang="zh-TW" dirty="0">
                <a:latin typeface="Times New Roman" panose="02020603050405020304" pitchFamily="18" charset="0"/>
                <a:cs typeface="Times New Roman" panose="02020603050405020304" pitchFamily="18" charset="0"/>
              </a:rPr>
              <a:t>) to solve the smaller problem</a:t>
            </a:r>
          </a:p>
          <a:p>
            <a:pPr lvl="1">
              <a:lnSpc>
                <a:spcPct val="90000"/>
              </a:lnSpc>
              <a:spcBef>
                <a:spcPts val="600"/>
              </a:spcBef>
            </a:pPr>
            <a:r>
              <a:rPr lang="en-US" altLang="zh-TW" sz="2200" dirty="0">
                <a:latin typeface="Times New Roman" panose="02020603050405020304" pitchFamily="18" charset="0"/>
                <a:cs typeface="Times New Roman" panose="02020603050405020304" pitchFamily="18" charset="0"/>
              </a:rPr>
              <a:t>Eventually base case gets solved</a:t>
            </a:r>
          </a:p>
          <a:p>
            <a:pPr lvl="2">
              <a:lnSpc>
                <a:spcPct val="90000"/>
              </a:lnSpc>
              <a:spcBef>
                <a:spcPts val="600"/>
              </a:spcBef>
            </a:pPr>
            <a:r>
              <a:rPr lang="en-US" altLang="zh-TW" dirty="0">
                <a:latin typeface="Times New Roman" panose="02020603050405020304" pitchFamily="18" charset="0"/>
                <a:cs typeface="Times New Roman" panose="02020603050405020304" pitchFamily="18" charset="0"/>
              </a:rPr>
              <a:t>Gets plugged in, works its way up and solves whole problem</a:t>
            </a:r>
          </a:p>
          <a:p>
            <a:endParaRPr lang="zh-TW" altLang="en-US" dirty="0"/>
          </a:p>
        </p:txBody>
      </p:sp>
    </p:spTree>
    <p:extLst>
      <p:ext uri="{BB962C8B-B14F-4D97-AF65-F5344CB8AC3E}">
        <p14:creationId xmlns:p14="http://schemas.microsoft.com/office/powerpoint/2010/main" val="238251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fontScale="90000"/>
          </a:bodyPr>
          <a:lstStyle/>
          <a:p>
            <a:r>
              <a:rPr lang="en-US" dirty="0"/>
              <a:t>Practice 3: Fibonacci Number (iterative)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7" name="Picture 6">
            <a:extLst>
              <a:ext uri="{FF2B5EF4-FFF2-40B4-BE49-F238E27FC236}">
                <a16:creationId xmlns:a16="http://schemas.microsoft.com/office/drawing/2014/main" id="{A29F8A02-59F6-2549-B126-1D1F7B3C0DD7}"/>
              </a:ext>
            </a:extLst>
          </p:cNvPr>
          <p:cNvPicPr>
            <a:picLocks noChangeAspect="1"/>
          </p:cNvPicPr>
          <p:nvPr/>
        </p:nvPicPr>
        <p:blipFill rotWithShape="1">
          <a:blip r:embed="rId2"/>
          <a:srcRect t="26134" b="17908"/>
          <a:stretch/>
        </p:blipFill>
        <p:spPr>
          <a:xfrm>
            <a:off x="1423339" y="3987362"/>
            <a:ext cx="6050357" cy="2614160"/>
          </a:xfrm>
          <a:prstGeom prst="rect">
            <a:avLst/>
          </a:prstGeom>
        </p:spPr>
      </p:pic>
    </p:spTree>
    <p:extLst>
      <p:ext uri="{BB962C8B-B14F-4D97-AF65-F5344CB8AC3E}">
        <p14:creationId xmlns:p14="http://schemas.microsoft.com/office/powerpoint/2010/main" val="187611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normAutofit fontScale="90000"/>
          </a:bodyPr>
          <a:lstStyle/>
          <a:p>
            <a:r>
              <a:rPr lang="en-US" dirty="0"/>
              <a:t>Practice 4: Fibonacci Number (Recursive)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”fib" that takes a positive integer N and returns the N-</a:t>
            </a:r>
            <a:r>
              <a:rPr lang="en-US" b="0" dirty="0" err="1"/>
              <a:t>th</a:t>
            </a:r>
            <a:r>
              <a:rPr lang="en-US" b="0" dirty="0"/>
              <a:t> Fibonacci number</a:t>
            </a:r>
          </a:p>
          <a:p>
            <a:pPr marL="0" indent="0">
              <a:buNone/>
            </a:pPr>
            <a:endParaRPr lang="en-US" b="0" dirty="0"/>
          </a:p>
          <a:p>
            <a:pPr marL="0" indent="0">
              <a:buNone/>
            </a:pPr>
            <a:r>
              <a:rPr lang="en-US" b="0" dirty="0"/>
              <a:t>e.g. N=6, returns 8</a:t>
            </a:r>
          </a:p>
          <a:p>
            <a:pPr marL="0" indent="0">
              <a:buNone/>
            </a:pPr>
            <a:r>
              <a:rPr lang="en-US" b="0" dirty="0"/>
              <a:t>e.g. N=9, returns 34</a:t>
            </a:r>
          </a:p>
        </p:txBody>
      </p:sp>
      <p:pic>
        <p:nvPicPr>
          <p:cNvPr id="6" name="Picture 5">
            <a:extLst>
              <a:ext uri="{FF2B5EF4-FFF2-40B4-BE49-F238E27FC236}">
                <a16:creationId xmlns:a16="http://schemas.microsoft.com/office/drawing/2014/main" id="{EF38E7AC-5947-8642-A141-2EA84C717DFD}"/>
              </a:ext>
            </a:extLst>
          </p:cNvPr>
          <p:cNvPicPr>
            <a:picLocks noChangeAspect="1"/>
          </p:cNvPicPr>
          <p:nvPr/>
        </p:nvPicPr>
        <p:blipFill rotWithShape="1">
          <a:blip r:embed="rId2"/>
          <a:srcRect t="26134" b="66961"/>
          <a:stretch/>
        </p:blipFill>
        <p:spPr>
          <a:xfrm>
            <a:off x="1546821" y="4243841"/>
            <a:ext cx="6050357" cy="322584"/>
          </a:xfrm>
          <a:prstGeom prst="rect">
            <a:avLst/>
          </a:prstGeom>
        </p:spPr>
      </p:pic>
    </p:spTree>
    <p:extLst>
      <p:ext uri="{BB962C8B-B14F-4D97-AF65-F5344CB8AC3E}">
        <p14:creationId xmlns:p14="http://schemas.microsoft.com/office/powerpoint/2010/main" val="238166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Duplicate Computations …</a:t>
            </a:r>
          </a:p>
        </p:txBody>
      </p:sp>
      <p:grpSp>
        <p:nvGrpSpPr>
          <p:cNvPr id="75" name="Group 6">
            <a:extLst>
              <a:ext uri="{FF2B5EF4-FFF2-40B4-BE49-F238E27FC236}">
                <a16:creationId xmlns:a16="http://schemas.microsoft.com/office/drawing/2014/main" id="{D7AA48ED-D2C3-6941-89AC-2DCE5D347622}"/>
              </a:ext>
            </a:extLst>
          </p:cNvPr>
          <p:cNvGrpSpPr>
            <a:grpSpLocks/>
          </p:cNvGrpSpPr>
          <p:nvPr/>
        </p:nvGrpSpPr>
        <p:grpSpPr bwMode="auto">
          <a:xfrm>
            <a:off x="4585234" y="1714488"/>
            <a:ext cx="2017712" cy="720725"/>
            <a:chOff x="2335" y="1752"/>
            <a:chExt cx="1271" cy="454"/>
          </a:xfrm>
        </p:grpSpPr>
        <p:sp>
          <p:nvSpPr>
            <p:cNvPr id="76" name="Oval 4">
              <a:extLst>
                <a:ext uri="{FF2B5EF4-FFF2-40B4-BE49-F238E27FC236}">
                  <a16:creationId xmlns:a16="http://schemas.microsoft.com/office/drawing/2014/main" id="{792D34F1-6811-FE40-95D9-09F280C395B2}"/>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Text Box 5">
              <a:extLst>
                <a:ext uri="{FF2B5EF4-FFF2-40B4-BE49-F238E27FC236}">
                  <a16:creationId xmlns:a16="http://schemas.microsoft.com/office/drawing/2014/main" id="{9A46F878-6E1A-6247-9AA2-905EBC02094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Fib(5)</a:t>
              </a:r>
            </a:p>
          </p:txBody>
        </p:sp>
      </p:grpSp>
      <p:grpSp>
        <p:nvGrpSpPr>
          <p:cNvPr id="78" name="Group 7">
            <a:extLst>
              <a:ext uri="{FF2B5EF4-FFF2-40B4-BE49-F238E27FC236}">
                <a16:creationId xmlns:a16="http://schemas.microsoft.com/office/drawing/2014/main" id="{10C25347-B097-A149-AC59-FFAE81FE9AE7}"/>
              </a:ext>
            </a:extLst>
          </p:cNvPr>
          <p:cNvGrpSpPr>
            <a:grpSpLocks/>
          </p:cNvGrpSpPr>
          <p:nvPr/>
        </p:nvGrpSpPr>
        <p:grpSpPr bwMode="auto">
          <a:xfrm>
            <a:off x="3366034" y="2508238"/>
            <a:ext cx="2017712" cy="720725"/>
            <a:chOff x="2335" y="1752"/>
            <a:chExt cx="1271" cy="454"/>
          </a:xfrm>
        </p:grpSpPr>
        <p:sp>
          <p:nvSpPr>
            <p:cNvPr id="79" name="Oval 8">
              <a:extLst>
                <a:ext uri="{FF2B5EF4-FFF2-40B4-BE49-F238E27FC236}">
                  <a16:creationId xmlns:a16="http://schemas.microsoft.com/office/drawing/2014/main" id="{02A17CC4-6195-7B4C-9CD3-5A7952AC8DB3}"/>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Text Box 9">
              <a:extLst>
                <a:ext uri="{FF2B5EF4-FFF2-40B4-BE49-F238E27FC236}">
                  <a16:creationId xmlns:a16="http://schemas.microsoft.com/office/drawing/2014/main" id="{F3150E1F-BE30-F647-907E-2CDD236091DA}"/>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Fib(4)</a:t>
              </a:r>
            </a:p>
          </p:txBody>
        </p:sp>
      </p:grpSp>
      <p:grpSp>
        <p:nvGrpSpPr>
          <p:cNvPr id="81" name="Group 10">
            <a:extLst>
              <a:ext uri="{FF2B5EF4-FFF2-40B4-BE49-F238E27FC236}">
                <a16:creationId xmlns:a16="http://schemas.microsoft.com/office/drawing/2014/main" id="{D40D204F-CF78-784F-9F2B-43B248436758}"/>
              </a:ext>
            </a:extLst>
          </p:cNvPr>
          <p:cNvGrpSpPr>
            <a:grpSpLocks/>
          </p:cNvGrpSpPr>
          <p:nvPr/>
        </p:nvGrpSpPr>
        <p:grpSpPr bwMode="auto">
          <a:xfrm>
            <a:off x="5667909" y="2506651"/>
            <a:ext cx="2017712" cy="720725"/>
            <a:chOff x="2335" y="1752"/>
            <a:chExt cx="1271" cy="454"/>
          </a:xfrm>
        </p:grpSpPr>
        <p:sp>
          <p:nvSpPr>
            <p:cNvPr id="82" name="Oval 11">
              <a:extLst>
                <a:ext uri="{FF2B5EF4-FFF2-40B4-BE49-F238E27FC236}">
                  <a16:creationId xmlns:a16="http://schemas.microsoft.com/office/drawing/2014/main" id="{D1B88FC2-16F1-F54B-AF84-84958F562218}"/>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12">
              <a:extLst>
                <a:ext uri="{FF2B5EF4-FFF2-40B4-BE49-F238E27FC236}">
                  <a16:creationId xmlns:a16="http://schemas.microsoft.com/office/drawing/2014/main" id="{86CD7580-7990-1F42-8D7B-A11C4B9242F0}"/>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4" name="Group 14">
            <a:extLst>
              <a:ext uri="{FF2B5EF4-FFF2-40B4-BE49-F238E27FC236}">
                <a16:creationId xmlns:a16="http://schemas.microsoft.com/office/drawing/2014/main" id="{668D3BC1-86B6-EF4B-B95B-68B955D8287E}"/>
              </a:ext>
            </a:extLst>
          </p:cNvPr>
          <p:cNvGrpSpPr>
            <a:grpSpLocks/>
          </p:cNvGrpSpPr>
          <p:nvPr/>
        </p:nvGrpSpPr>
        <p:grpSpPr bwMode="auto">
          <a:xfrm>
            <a:off x="2572284" y="3371838"/>
            <a:ext cx="2017712" cy="720725"/>
            <a:chOff x="2335" y="1752"/>
            <a:chExt cx="1271" cy="454"/>
          </a:xfrm>
        </p:grpSpPr>
        <p:sp>
          <p:nvSpPr>
            <p:cNvPr id="85" name="Oval 15">
              <a:extLst>
                <a:ext uri="{FF2B5EF4-FFF2-40B4-BE49-F238E27FC236}">
                  <a16:creationId xmlns:a16="http://schemas.microsoft.com/office/drawing/2014/main" id="{8551C18F-7CEA-9B43-9179-CE7469818BEC}"/>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Text Box 16">
              <a:extLst>
                <a:ext uri="{FF2B5EF4-FFF2-40B4-BE49-F238E27FC236}">
                  <a16:creationId xmlns:a16="http://schemas.microsoft.com/office/drawing/2014/main" id="{F6483AF7-3953-274F-9107-CA0AAE6F3C3C}"/>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Fib(3)</a:t>
              </a:r>
            </a:p>
          </p:txBody>
        </p:sp>
      </p:grpSp>
      <p:grpSp>
        <p:nvGrpSpPr>
          <p:cNvPr id="87" name="Group 17">
            <a:extLst>
              <a:ext uri="{FF2B5EF4-FFF2-40B4-BE49-F238E27FC236}">
                <a16:creationId xmlns:a16="http://schemas.microsoft.com/office/drawing/2014/main" id="{9CE7BD2F-68B0-E54C-8D83-2852ECE38403}"/>
              </a:ext>
            </a:extLst>
          </p:cNvPr>
          <p:cNvGrpSpPr>
            <a:grpSpLocks/>
          </p:cNvGrpSpPr>
          <p:nvPr/>
        </p:nvGrpSpPr>
        <p:grpSpPr bwMode="auto">
          <a:xfrm>
            <a:off x="3869271" y="3371838"/>
            <a:ext cx="2017713" cy="720725"/>
            <a:chOff x="2335" y="1752"/>
            <a:chExt cx="1271" cy="454"/>
          </a:xfrm>
        </p:grpSpPr>
        <p:sp>
          <p:nvSpPr>
            <p:cNvPr id="88" name="Oval 18">
              <a:extLst>
                <a:ext uri="{FF2B5EF4-FFF2-40B4-BE49-F238E27FC236}">
                  <a16:creationId xmlns:a16="http://schemas.microsoft.com/office/drawing/2014/main" id="{722CD993-3F00-254E-9BC5-B8CF3F276E8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Text Box 19">
              <a:extLst>
                <a:ext uri="{FF2B5EF4-FFF2-40B4-BE49-F238E27FC236}">
                  <a16:creationId xmlns:a16="http://schemas.microsoft.com/office/drawing/2014/main" id="{33831714-11F7-DD40-AE6D-D5493A7F16D5}"/>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0" name="Group 20">
            <a:extLst>
              <a:ext uri="{FF2B5EF4-FFF2-40B4-BE49-F238E27FC236}">
                <a16:creationId xmlns:a16="http://schemas.microsoft.com/office/drawing/2014/main" id="{6DAAC4E0-04A9-3342-A86E-F5EB3F08AD5D}"/>
              </a:ext>
            </a:extLst>
          </p:cNvPr>
          <p:cNvGrpSpPr>
            <a:grpSpLocks/>
          </p:cNvGrpSpPr>
          <p:nvPr/>
        </p:nvGrpSpPr>
        <p:grpSpPr bwMode="auto">
          <a:xfrm>
            <a:off x="4948771" y="3371838"/>
            <a:ext cx="2017713" cy="720725"/>
            <a:chOff x="2335" y="1752"/>
            <a:chExt cx="1271" cy="454"/>
          </a:xfrm>
        </p:grpSpPr>
        <p:sp>
          <p:nvSpPr>
            <p:cNvPr id="91" name="Oval 21">
              <a:extLst>
                <a:ext uri="{FF2B5EF4-FFF2-40B4-BE49-F238E27FC236}">
                  <a16:creationId xmlns:a16="http://schemas.microsoft.com/office/drawing/2014/main" id="{2881DFDB-0722-EC4D-82CB-5E5A64C62869}"/>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Text Box 22">
              <a:extLst>
                <a:ext uri="{FF2B5EF4-FFF2-40B4-BE49-F238E27FC236}">
                  <a16:creationId xmlns:a16="http://schemas.microsoft.com/office/drawing/2014/main" id="{D07C92FA-818B-884A-8319-C6161771AAB4}"/>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3" name="Group 23">
            <a:extLst>
              <a:ext uri="{FF2B5EF4-FFF2-40B4-BE49-F238E27FC236}">
                <a16:creationId xmlns:a16="http://schemas.microsoft.com/office/drawing/2014/main" id="{7DCB0E0D-65B3-DE49-A8D8-04194C4E9FF3}"/>
              </a:ext>
            </a:extLst>
          </p:cNvPr>
          <p:cNvGrpSpPr>
            <a:grpSpLocks/>
          </p:cNvGrpSpPr>
          <p:nvPr/>
        </p:nvGrpSpPr>
        <p:grpSpPr bwMode="auto">
          <a:xfrm>
            <a:off x="6533096" y="3371838"/>
            <a:ext cx="2017713" cy="720725"/>
            <a:chOff x="2335" y="1752"/>
            <a:chExt cx="1271" cy="454"/>
          </a:xfrm>
        </p:grpSpPr>
        <p:sp>
          <p:nvSpPr>
            <p:cNvPr id="94" name="Oval 24">
              <a:extLst>
                <a:ext uri="{FF2B5EF4-FFF2-40B4-BE49-F238E27FC236}">
                  <a16:creationId xmlns:a16="http://schemas.microsoft.com/office/drawing/2014/main" id="{422C5B4F-59AC-E54C-89BF-1F2D1D636817}"/>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Text Box 25">
              <a:extLst>
                <a:ext uri="{FF2B5EF4-FFF2-40B4-BE49-F238E27FC236}">
                  <a16:creationId xmlns:a16="http://schemas.microsoft.com/office/drawing/2014/main" id="{CC52CA50-CCDB-7B42-BE68-589D6A08B9E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Gill Sans MT"/>
                  <a:ea typeface="新細明體" panose="02020500000000000000" pitchFamily="18" charset="-120"/>
                  <a:cs typeface="+mn-cs"/>
                </a:rPr>
                <a:t>Fib(1)</a:t>
              </a:r>
            </a:p>
          </p:txBody>
        </p:sp>
      </p:grpSp>
      <p:grpSp>
        <p:nvGrpSpPr>
          <p:cNvPr id="96" name="Group 26">
            <a:extLst>
              <a:ext uri="{FF2B5EF4-FFF2-40B4-BE49-F238E27FC236}">
                <a16:creationId xmlns:a16="http://schemas.microsoft.com/office/drawing/2014/main" id="{ECA47057-3C65-0F43-BD21-5978B49A219D}"/>
              </a:ext>
            </a:extLst>
          </p:cNvPr>
          <p:cNvGrpSpPr>
            <a:grpSpLocks/>
          </p:cNvGrpSpPr>
          <p:nvPr/>
        </p:nvGrpSpPr>
        <p:grpSpPr bwMode="auto">
          <a:xfrm>
            <a:off x="1637246" y="4306876"/>
            <a:ext cx="2017713" cy="720725"/>
            <a:chOff x="2335" y="1752"/>
            <a:chExt cx="1271" cy="454"/>
          </a:xfrm>
        </p:grpSpPr>
        <p:sp>
          <p:nvSpPr>
            <p:cNvPr id="97" name="Oval 27">
              <a:extLst>
                <a:ext uri="{FF2B5EF4-FFF2-40B4-BE49-F238E27FC236}">
                  <a16:creationId xmlns:a16="http://schemas.microsoft.com/office/drawing/2014/main" id="{3E3AB605-8230-D949-A81F-11BC9F90CDD1}"/>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8" name="Text Box 28">
              <a:extLst>
                <a:ext uri="{FF2B5EF4-FFF2-40B4-BE49-F238E27FC236}">
                  <a16:creationId xmlns:a16="http://schemas.microsoft.com/office/drawing/2014/main" id="{AC10C54D-2DCC-3240-968A-886A2557CA32}"/>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Fib(2)</a:t>
              </a:r>
            </a:p>
          </p:txBody>
        </p:sp>
      </p:grpSp>
      <p:grpSp>
        <p:nvGrpSpPr>
          <p:cNvPr id="99" name="Group 29">
            <a:extLst>
              <a:ext uri="{FF2B5EF4-FFF2-40B4-BE49-F238E27FC236}">
                <a16:creationId xmlns:a16="http://schemas.microsoft.com/office/drawing/2014/main" id="{5C05D27B-F87D-F441-A5BD-107FA6A6C1E2}"/>
              </a:ext>
            </a:extLst>
          </p:cNvPr>
          <p:cNvGrpSpPr>
            <a:grpSpLocks/>
          </p:cNvGrpSpPr>
          <p:nvPr/>
        </p:nvGrpSpPr>
        <p:grpSpPr bwMode="auto">
          <a:xfrm>
            <a:off x="2645309" y="4306876"/>
            <a:ext cx="2017712" cy="720725"/>
            <a:chOff x="2335" y="1752"/>
            <a:chExt cx="1271" cy="454"/>
          </a:xfrm>
        </p:grpSpPr>
        <p:sp>
          <p:nvSpPr>
            <p:cNvPr id="100" name="Oval 30">
              <a:extLst>
                <a:ext uri="{FF2B5EF4-FFF2-40B4-BE49-F238E27FC236}">
                  <a16:creationId xmlns:a16="http://schemas.microsoft.com/office/drawing/2014/main" id="{8A14845A-9766-D843-88A8-1A389A94AFBD}"/>
                </a:ext>
              </a:extLst>
            </p:cNvPr>
            <p:cNvSpPr>
              <a:spLocks noChangeArrowheads="1"/>
            </p:cNvSpPr>
            <p:nvPr/>
          </p:nvSpPr>
          <p:spPr bwMode="auto">
            <a:xfrm>
              <a:off x="2426" y="1752"/>
              <a:ext cx="454" cy="454"/>
            </a:xfrm>
            <a:prstGeom prst="ellipse">
              <a:avLst/>
            </a:prstGeom>
            <a:solidFill>
              <a:srgbClr val="FFFF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Text Box 31">
              <a:extLst>
                <a:ext uri="{FF2B5EF4-FFF2-40B4-BE49-F238E27FC236}">
                  <a16:creationId xmlns:a16="http://schemas.microsoft.com/office/drawing/2014/main" id="{0590B8D1-B56F-9646-8D38-38AB511BCA7E}"/>
                </a:ext>
              </a:extLst>
            </p:cNvPr>
            <p:cNvSpPr txBox="1">
              <a:spLocks noChangeArrowheads="1"/>
            </p:cNvSpPr>
            <p:nvPr/>
          </p:nvSpPr>
          <p:spPr bwMode="auto">
            <a:xfrm>
              <a:off x="2335" y="1842"/>
              <a:ext cx="1271" cy="28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Fib(1)</a:t>
              </a:r>
            </a:p>
          </p:txBody>
        </p:sp>
      </p:grpSp>
      <p:sp>
        <p:nvSpPr>
          <p:cNvPr id="114" name="Line 44">
            <a:extLst>
              <a:ext uri="{FF2B5EF4-FFF2-40B4-BE49-F238E27FC236}">
                <a16:creationId xmlns:a16="http://schemas.microsoft.com/office/drawing/2014/main" id="{BBA9EE16-8544-DB48-B131-F17861FE4FBB}"/>
              </a:ext>
            </a:extLst>
          </p:cNvPr>
          <p:cNvSpPr>
            <a:spLocks noChangeShapeType="1"/>
          </p:cNvSpPr>
          <p:nvPr/>
        </p:nvSpPr>
        <p:spPr bwMode="auto">
          <a:xfrm flipV="1">
            <a:off x="4158196" y="2292338"/>
            <a:ext cx="647700" cy="358775"/>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Line 45">
            <a:extLst>
              <a:ext uri="{FF2B5EF4-FFF2-40B4-BE49-F238E27FC236}">
                <a16:creationId xmlns:a16="http://schemas.microsoft.com/office/drawing/2014/main" id="{9350F583-536C-3140-9855-9444782B7916}"/>
              </a:ext>
            </a:extLst>
          </p:cNvPr>
          <p:cNvSpPr>
            <a:spLocks noChangeShapeType="1"/>
          </p:cNvSpPr>
          <p:nvPr/>
        </p:nvSpPr>
        <p:spPr bwMode="auto">
          <a:xfrm flipV="1">
            <a:off x="3293009" y="3155938"/>
            <a:ext cx="360362"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Line 46">
            <a:extLst>
              <a:ext uri="{FF2B5EF4-FFF2-40B4-BE49-F238E27FC236}">
                <a16:creationId xmlns:a16="http://schemas.microsoft.com/office/drawing/2014/main" id="{41045F92-4961-F945-90F9-89252011B556}"/>
              </a:ext>
            </a:extLst>
          </p:cNvPr>
          <p:cNvSpPr>
            <a:spLocks noChangeShapeType="1"/>
          </p:cNvSpPr>
          <p:nvPr/>
        </p:nvSpPr>
        <p:spPr bwMode="auto">
          <a:xfrm flipV="1">
            <a:off x="2357971" y="4019538"/>
            <a:ext cx="503238"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49">
            <a:extLst>
              <a:ext uri="{FF2B5EF4-FFF2-40B4-BE49-F238E27FC236}">
                <a16:creationId xmlns:a16="http://schemas.microsoft.com/office/drawing/2014/main" id="{3B35CF85-82F1-1549-AD7A-69EB7BAE3F96}"/>
              </a:ext>
            </a:extLst>
          </p:cNvPr>
          <p:cNvSpPr>
            <a:spLocks noChangeShapeType="1"/>
          </p:cNvSpPr>
          <p:nvPr/>
        </p:nvSpPr>
        <p:spPr bwMode="auto">
          <a:xfrm>
            <a:off x="3221571" y="4092563"/>
            <a:ext cx="71438"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51">
            <a:extLst>
              <a:ext uri="{FF2B5EF4-FFF2-40B4-BE49-F238E27FC236}">
                <a16:creationId xmlns:a16="http://schemas.microsoft.com/office/drawing/2014/main" id="{E8F7A9C2-47EB-9D4F-93B7-52F322E69514}"/>
              </a:ext>
            </a:extLst>
          </p:cNvPr>
          <p:cNvSpPr>
            <a:spLocks noChangeShapeType="1"/>
          </p:cNvSpPr>
          <p:nvPr/>
        </p:nvSpPr>
        <p:spPr bwMode="auto">
          <a:xfrm>
            <a:off x="4085171" y="3155938"/>
            <a:ext cx="144463" cy="215900"/>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Line 54">
            <a:extLst>
              <a:ext uri="{FF2B5EF4-FFF2-40B4-BE49-F238E27FC236}">
                <a16:creationId xmlns:a16="http://schemas.microsoft.com/office/drawing/2014/main" id="{FA98ECE2-DB2D-2A45-9F35-A81148EEDDB1}"/>
              </a:ext>
            </a:extLst>
          </p:cNvPr>
          <p:cNvSpPr>
            <a:spLocks noChangeShapeType="1"/>
          </p:cNvSpPr>
          <p:nvPr/>
        </p:nvSpPr>
        <p:spPr bwMode="auto">
          <a:xfrm>
            <a:off x="5382159" y="2219313"/>
            <a:ext cx="576262" cy="360363"/>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Line 55">
            <a:extLst>
              <a:ext uri="{FF2B5EF4-FFF2-40B4-BE49-F238E27FC236}">
                <a16:creationId xmlns:a16="http://schemas.microsoft.com/office/drawing/2014/main" id="{9222858E-A535-D248-A256-65A2938143A8}"/>
              </a:ext>
            </a:extLst>
          </p:cNvPr>
          <p:cNvSpPr>
            <a:spLocks noChangeShapeType="1"/>
          </p:cNvSpPr>
          <p:nvPr/>
        </p:nvSpPr>
        <p:spPr bwMode="auto">
          <a:xfrm flipH="1">
            <a:off x="5669496" y="3155938"/>
            <a:ext cx="288925" cy="287338"/>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5" name="Line 56">
            <a:extLst>
              <a:ext uri="{FF2B5EF4-FFF2-40B4-BE49-F238E27FC236}">
                <a16:creationId xmlns:a16="http://schemas.microsoft.com/office/drawing/2014/main" id="{AD131DF6-24FA-234C-BDBD-498985C64827}"/>
              </a:ext>
            </a:extLst>
          </p:cNvPr>
          <p:cNvSpPr>
            <a:spLocks noChangeShapeType="1"/>
          </p:cNvSpPr>
          <p:nvPr/>
        </p:nvSpPr>
        <p:spPr bwMode="auto">
          <a:xfrm>
            <a:off x="6461659" y="3084501"/>
            <a:ext cx="504825" cy="287337"/>
          </a:xfrm>
          <a:prstGeom prst="line">
            <a:avLst/>
          </a:prstGeom>
          <a:no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Tree>
    <p:extLst>
      <p:ext uri="{BB962C8B-B14F-4D97-AF65-F5344CB8AC3E}">
        <p14:creationId xmlns:p14="http://schemas.microsoft.com/office/powerpoint/2010/main" val="317048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Practice 5: GCD (Recursive)</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a:t>
            </a:r>
            <a:r>
              <a:rPr lang="en-US" b="0" dirty="0" err="1"/>
              <a:t>gcd</a:t>
            </a:r>
            <a:r>
              <a:rPr lang="en-US" b="0" dirty="0"/>
              <a:t>" that takes two positive integers and return their greatest common divisor (GCD)</a:t>
            </a:r>
          </a:p>
          <a:p>
            <a:pPr marL="0" indent="0">
              <a:buNone/>
            </a:pPr>
            <a:endParaRPr lang="en-US" b="0" dirty="0"/>
          </a:p>
          <a:p>
            <a:pPr marL="0" indent="0">
              <a:buNone/>
            </a:pPr>
            <a:r>
              <a:rPr lang="en-US" b="0" dirty="0"/>
              <a:t>e.g. </a:t>
            </a:r>
            <a:r>
              <a:rPr lang="en-US" b="0" dirty="0" err="1"/>
              <a:t>gcd</a:t>
            </a:r>
            <a:r>
              <a:rPr lang="en-US" b="0" dirty="0"/>
              <a:t>(1220, 516) = 4</a:t>
            </a:r>
          </a:p>
        </p:txBody>
      </p:sp>
      <p:pic>
        <p:nvPicPr>
          <p:cNvPr id="1026" name="Picture 2" descr="Image for post">
            <a:extLst>
              <a:ext uri="{FF2B5EF4-FFF2-40B4-BE49-F238E27FC236}">
                <a16:creationId xmlns:a16="http://schemas.microsoft.com/office/drawing/2014/main" id="{19BA7148-D684-B442-9B0E-9B24A5BD1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513" y="2685150"/>
            <a:ext cx="23368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2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231CC-6612-1E42-843C-B9FFB44F8ED8}"/>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242DD8F5-E2AD-4D40-B53C-F7EFD41901CC}"/>
              </a:ext>
            </a:extLst>
          </p:cNvPr>
          <p:cNvSpPr>
            <a:spLocks noGrp="1"/>
          </p:cNvSpPr>
          <p:nvPr>
            <p:ph type="title"/>
          </p:nvPr>
        </p:nvSpPr>
        <p:spPr/>
        <p:txBody>
          <a:bodyPr/>
          <a:lstStyle/>
          <a:p>
            <a:r>
              <a:rPr lang="en-US" dirty="0"/>
              <a:t>Divide and Conquer</a:t>
            </a:r>
          </a:p>
        </p:txBody>
      </p:sp>
      <p:sp>
        <p:nvSpPr>
          <p:cNvPr id="4" name="Content Placeholder 3">
            <a:extLst>
              <a:ext uri="{FF2B5EF4-FFF2-40B4-BE49-F238E27FC236}">
                <a16:creationId xmlns:a16="http://schemas.microsoft.com/office/drawing/2014/main" id="{447F0135-CEB2-E64C-959F-D9F2279EE3BA}"/>
              </a:ext>
            </a:extLst>
          </p:cNvPr>
          <p:cNvSpPr>
            <a:spLocks noGrp="1"/>
          </p:cNvSpPr>
          <p:nvPr>
            <p:ph idx="1"/>
          </p:nvPr>
        </p:nvSpPr>
        <p:spPr/>
        <p:txBody>
          <a:bodyPr/>
          <a:lstStyle/>
          <a:p>
            <a:r>
              <a:rPr lang="en-US" altLang="zh-TW" sz="2400" dirty="0"/>
              <a:t>Divide &amp; Conquer </a:t>
            </a:r>
          </a:p>
          <a:p>
            <a:pPr lvl="1"/>
            <a:r>
              <a:rPr lang="en-US" altLang="zh-TW" sz="2000" dirty="0">
                <a:solidFill>
                  <a:schemeClr val="accent5">
                    <a:lumMod val="75000"/>
                  </a:schemeClr>
                </a:solidFill>
              </a:rPr>
              <a:t>Divide: Divide the original problem into smaller subproblems</a:t>
            </a:r>
          </a:p>
          <a:p>
            <a:pPr lvl="1"/>
            <a:r>
              <a:rPr lang="en-US" altLang="zh-TW" sz="2000" dirty="0">
                <a:solidFill>
                  <a:schemeClr val="accent5">
                    <a:lumMod val="75000"/>
                  </a:schemeClr>
                </a:solidFill>
              </a:rPr>
              <a:t>Recurse: Solve each small subproblem recursively</a:t>
            </a:r>
          </a:p>
          <a:p>
            <a:pPr lvl="1"/>
            <a:r>
              <a:rPr lang="en-US" altLang="zh-TW" sz="2000" dirty="0">
                <a:solidFill>
                  <a:schemeClr val="accent5">
                    <a:lumMod val="75000"/>
                  </a:schemeClr>
                </a:solidFill>
              </a:rPr>
              <a:t>Conquer: Combine these subproblems all the way to the top</a:t>
            </a:r>
            <a:endParaRPr lang="en-US" altLang="zh-TW" sz="2000" b="1" dirty="0">
              <a:solidFill>
                <a:srgbClr val="FF0000"/>
              </a:solidFill>
            </a:endParaRPr>
          </a:p>
          <a:p>
            <a:r>
              <a:rPr lang="en-US" altLang="zh-TW" sz="2400" dirty="0"/>
              <a:t>Illustration</a:t>
            </a:r>
          </a:p>
          <a:p>
            <a:endParaRPr lang="en-US" dirty="0"/>
          </a:p>
        </p:txBody>
      </p:sp>
      <p:pic>
        <p:nvPicPr>
          <p:cNvPr id="5" name="Picture 2">
            <a:extLst>
              <a:ext uri="{FF2B5EF4-FFF2-40B4-BE49-F238E27FC236}">
                <a16:creationId xmlns:a16="http://schemas.microsoft.com/office/drawing/2014/main" id="{D9B901DA-2D92-384F-8054-60FC2E7C7FC4}"/>
              </a:ext>
            </a:extLst>
          </p:cNvPr>
          <p:cNvPicPr>
            <a:picLocks noChangeAspect="1" noChangeArrowheads="1"/>
          </p:cNvPicPr>
          <p:nvPr/>
        </p:nvPicPr>
        <p:blipFill>
          <a:blip r:embed="rId3" cstate="print"/>
          <a:srcRect/>
          <a:stretch>
            <a:fillRect/>
          </a:stretch>
        </p:blipFill>
        <p:spPr bwMode="auto">
          <a:xfrm>
            <a:off x="785786" y="3830436"/>
            <a:ext cx="3714776" cy="2165054"/>
          </a:xfrm>
          <a:prstGeom prst="rect">
            <a:avLst/>
          </a:prstGeom>
          <a:noFill/>
          <a:ln w="9525">
            <a:noFill/>
            <a:miter lim="800000"/>
            <a:headEnd/>
            <a:tailEnd/>
          </a:ln>
        </p:spPr>
      </p:pic>
      <p:grpSp>
        <p:nvGrpSpPr>
          <p:cNvPr id="6" name="Group 54">
            <a:extLst>
              <a:ext uri="{FF2B5EF4-FFF2-40B4-BE49-F238E27FC236}">
                <a16:creationId xmlns:a16="http://schemas.microsoft.com/office/drawing/2014/main" id="{A9A505FF-604B-F14C-8260-32604A983971}"/>
              </a:ext>
            </a:extLst>
          </p:cNvPr>
          <p:cNvGrpSpPr>
            <a:grpSpLocks/>
          </p:cNvGrpSpPr>
          <p:nvPr/>
        </p:nvGrpSpPr>
        <p:grpSpPr bwMode="auto">
          <a:xfrm>
            <a:off x="4714900" y="3857628"/>
            <a:ext cx="4000504" cy="2000264"/>
            <a:chOff x="3342" y="1584"/>
            <a:chExt cx="1698" cy="816"/>
          </a:xfrm>
        </p:grpSpPr>
        <p:sp>
          <p:nvSpPr>
            <p:cNvPr id="7" name="Oval 6">
              <a:extLst>
                <a:ext uri="{FF2B5EF4-FFF2-40B4-BE49-F238E27FC236}">
                  <a16:creationId xmlns:a16="http://schemas.microsoft.com/office/drawing/2014/main" id="{96BDD7F4-0002-7F49-A10F-9249BF924CD6}"/>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cxnSp>
          <p:nvCxnSpPr>
            <p:cNvPr id="8" name="AutoShape 16">
              <a:extLst>
                <a:ext uri="{FF2B5EF4-FFF2-40B4-BE49-F238E27FC236}">
                  <a16:creationId xmlns:a16="http://schemas.microsoft.com/office/drawing/2014/main" id="{E7BB794A-266A-4441-B513-97D1E523F222}"/>
                </a:ext>
              </a:extLst>
            </p:cNvPr>
            <p:cNvCxnSpPr>
              <a:cxnSpLocks noChangeShapeType="1"/>
              <a:stCxn id="12" idx="7"/>
              <a:endCxn id="7" idx="3"/>
            </p:cNvCxnSpPr>
            <p:nvPr/>
          </p:nvCxnSpPr>
          <p:spPr bwMode="auto">
            <a:xfrm flipV="1">
              <a:off x="3688" y="1772"/>
              <a:ext cx="441" cy="184"/>
            </a:xfrm>
            <a:prstGeom prst="straightConnector1">
              <a:avLst/>
            </a:prstGeom>
            <a:noFill/>
            <a:ln w="19050">
              <a:solidFill>
                <a:schemeClr val="tx1"/>
              </a:solidFill>
              <a:round/>
              <a:headEnd/>
              <a:tailEnd/>
            </a:ln>
            <a:effectLst/>
          </p:spPr>
        </p:cxnSp>
        <p:cxnSp>
          <p:nvCxnSpPr>
            <p:cNvPr id="9" name="AutoShape 17">
              <a:extLst>
                <a:ext uri="{FF2B5EF4-FFF2-40B4-BE49-F238E27FC236}">
                  <a16:creationId xmlns:a16="http://schemas.microsoft.com/office/drawing/2014/main" id="{843D5511-A398-1D4A-9EFB-922F4F06BF19}"/>
                </a:ext>
              </a:extLst>
            </p:cNvPr>
            <p:cNvCxnSpPr>
              <a:cxnSpLocks noChangeShapeType="1"/>
              <a:stCxn id="19" idx="0"/>
              <a:endCxn id="7" idx="4"/>
            </p:cNvCxnSpPr>
            <p:nvPr/>
          </p:nvCxnSpPr>
          <p:spPr bwMode="auto">
            <a:xfrm flipV="1">
              <a:off x="4198" y="1803"/>
              <a:ext cx="7" cy="122"/>
            </a:xfrm>
            <a:prstGeom prst="straightConnector1">
              <a:avLst/>
            </a:prstGeom>
            <a:noFill/>
            <a:ln w="19050">
              <a:solidFill>
                <a:schemeClr val="tx1"/>
              </a:solidFill>
              <a:round/>
              <a:headEnd/>
              <a:tailEnd/>
            </a:ln>
            <a:effectLst/>
          </p:spPr>
        </p:cxnSp>
        <p:cxnSp>
          <p:nvCxnSpPr>
            <p:cNvPr id="10" name="AutoShape 18">
              <a:extLst>
                <a:ext uri="{FF2B5EF4-FFF2-40B4-BE49-F238E27FC236}">
                  <a16:creationId xmlns:a16="http://schemas.microsoft.com/office/drawing/2014/main" id="{7956D335-5955-2144-9F9F-A2340173B159}"/>
                </a:ext>
              </a:extLst>
            </p:cNvPr>
            <p:cNvCxnSpPr>
              <a:cxnSpLocks noChangeShapeType="1"/>
              <a:stCxn id="13" idx="0"/>
              <a:endCxn id="12" idx="4"/>
            </p:cNvCxnSpPr>
            <p:nvPr/>
          </p:nvCxnSpPr>
          <p:spPr bwMode="auto">
            <a:xfrm flipV="1">
              <a:off x="3611" y="2150"/>
              <a:ext cx="2" cy="91"/>
            </a:xfrm>
            <a:prstGeom prst="straightConnector1">
              <a:avLst/>
            </a:prstGeom>
            <a:noFill/>
            <a:ln w="19050">
              <a:solidFill>
                <a:schemeClr val="tx1"/>
              </a:solidFill>
              <a:round/>
              <a:headEnd/>
              <a:tailEnd/>
            </a:ln>
            <a:effectLst/>
          </p:spPr>
        </p:cxnSp>
        <p:cxnSp>
          <p:nvCxnSpPr>
            <p:cNvPr id="11" name="AutoShape 19">
              <a:extLst>
                <a:ext uri="{FF2B5EF4-FFF2-40B4-BE49-F238E27FC236}">
                  <a16:creationId xmlns:a16="http://schemas.microsoft.com/office/drawing/2014/main" id="{E9D43468-A882-7746-A346-ACAE871D40D8}"/>
                </a:ext>
              </a:extLst>
            </p:cNvPr>
            <p:cNvCxnSpPr>
              <a:cxnSpLocks noChangeShapeType="1"/>
              <a:stCxn id="14" idx="0"/>
              <a:endCxn id="12" idx="3"/>
            </p:cNvCxnSpPr>
            <p:nvPr/>
          </p:nvCxnSpPr>
          <p:spPr bwMode="auto">
            <a:xfrm flipV="1">
              <a:off x="3419" y="2119"/>
              <a:ext cx="118" cy="122"/>
            </a:xfrm>
            <a:prstGeom prst="straightConnector1">
              <a:avLst/>
            </a:prstGeom>
            <a:noFill/>
            <a:ln w="19050">
              <a:solidFill>
                <a:schemeClr val="tx1"/>
              </a:solidFill>
              <a:round/>
              <a:headEnd/>
              <a:tailEnd/>
            </a:ln>
            <a:effectLst/>
          </p:spPr>
        </p:cxnSp>
        <p:sp>
          <p:nvSpPr>
            <p:cNvPr id="12" name="Oval 24">
              <a:extLst>
                <a:ext uri="{FF2B5EF4-FFF2-40B4-BE49-F238E27FC236}">
                  <a16:creationId xmlns:a16="http://schemas.microsoft.com/office/drawing/2014/main" id="{30C8F18C-E2A4-C145-B775-C47CB153DB63}"/>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13" name="Rectangle 31">
              <a:extLst>
                <a:ext uri="{FF2B5EF4-FFF2-40B4-BE49-F238E27FC236}">
                  <a16:creationId xmlns:a16="http://schemas.microsoft.com/office/drawing/2014/main" id="{37DE75E4-BAC0-5B43-A6AD-B1A49076C651}"/>
                </a:ext>
              </a:extLst>
            </p:cNvPr>
            <p:cNvSpPr>
              <a:spLocks noChangeAspect="1" noChangeArrowheads="1"/>
            </p:cNvSpPr>
            <p:nvPr/>
          </p:nvSpPr>
          <p:spPr bwMode="auto">
            <a:xfrm>
              <a:off x="3534"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 name="Rectangle 36">
              <a:extLst>
                <a:ext uri="{FF2B5EF4-FFF2-40B4-BE49-F238E27FC236}">
                  <a16:creationId xmlns:a16="http://schemas.microsoft.com/office/drawing/2014/main" id="{148F4E0E-2822-1A4D-AC62-BFDDA025863E}"/>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 name="Rectangle 37">
              <a:extLst>
                <a:ext uri="{FF2B5EF4-FFF2-40B4-BE49-F238E27FC236}">
                  <a16:creationId xmlns:a16="http://schemas.microsoft.com/office/drawing/2014/main" id="{1DB16E23-1172-EA43-83E6-A8463D8B1497}"/>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16" name="AutoShape 38">
              <a:extLst>
                <a:ext uri="{FF2B5EF4-FFF2-40B4-BE49-F238E27FC236}">
                  <a16:creationId xmlns:a16="http://schemas.microsoft.com/office/drawing/2014/main" id="{40D1CF9F-01A9-D240-81E7-B30B21C22A42}"/>
                </a:ext>
              </a:extLst>
            </p:cNvPr>
            <p:cNvCxnSpPr>
              <a:cxnSpLocks noChangeShapeType="1"/>
              <a:stCxn id="15" idx="0"/>
              <a:endCxn id="12" idx="5"/>
            </p:cNvCxnSpPr>
            <p:nvPr/>
          </p:nvCxnSpPr>
          <p:spPr bwMode="auto">
            <a:xfrm flipH="1" flipV="1">
              <a:off x="3688" y="2119"/>
              <a:ext cx="115" cy="122"/>
            </a:xfrm>
            <a:prstGeom prst="straightConnector1">
              <a:avLst/>
            </a:prstGeom>
            <a:noFill/>
            <a:ln w="19050">
              <a:solidFill>
                <a:schemeClr val="tx1"/>
              </a:solidFill>
              <a:round/>
              <a:headEnd/>
              <a:tailEnd/>
            </a:ln>
            <a:effectLst/>
          </p:spPr>
        </p:cxnSp>
        <p:cxnSp>
          <p:nvCxnSpPr>
            <p:cNvPr id="17" name="AutoShape 39">
              <a:extLst>
                <a:ext uri="{FF2B5EF4-FFF2-40B4-BE49-F238E27FC236}">
                  <a16:creationId xmlns:a16="http://schemas.microsoft.com/office/drawing/2014/main" id="{88618697-FB83-4D48-8A46-B61AE7D98B4C}"/>
                </a:ext>
              </a:extLst>
            </p:cNvPr>
            <p:cNvCxnSpPr>
              <a:cxnSpLocks noChangeShapeType="1"/>
              <a:stCxn id="20" idx="0"/>
              <a:endCxn id="19" idx="4"/>
            </p:cNvCxnSpPr>
            <p:nvPr/>
          </p:nvCxnSpPr>
          <p:spPr bwMode="auto">
            <a:xfrm flipV="1">
              <a:off x="4196" y="2150"/>
              <a:ext cx="2" cy="91"/>
            </a:xfrm>
            <a:prstGeom prst="straightConnector1">
              <a:avLst/>
            </a:prstGeom>
            <a:noFill/>
            <a:ln w="19050">
              <a:solidFill>
                <a:schemeClr val="tx1"/>
              </a:solidFill>
              <a:round/>
              <a:headEnd/>
              <a:tailEnd/>
            </a:ln>
            <a:effectLst/>
          </p:spPr>
        </p:cxnSp>
        <p:cxnSp>
          <p:nvCxnSpPr>
            <p:cNvPr id="18" name="AutoShape 40">
              <a:extLst>
                <a:ext uri="{FF2B5EF4-FFF2-40B4-BE49-F238E27FC236}">
                  <a16:creationId xmlns:a16="http://schemas.microsoft.com/office/drawing/2014/main" id="{33185210-AD3A-1F48-8CAB-12E4CC09FB13}"/>
                </a:ext>
              </a:extLst>
            </p:cNvPr>
            <p:cNvCxnSpPr>
              <a:cxnSpLocks noChangeShapeType="1"/>
              <a:stCxn id="21" idx="0"/>
              <a:endCxn id="19" idx="3"/>
            </p:cNvCxnSpPr>
            <p:nvPr/>
          </p:nvCxnSpPr>
          <p:spPr bwMode="auto">
            <a:xfrm flipV="1">
              <a:off x="4004" y="2119"/>
              <a:ext cx="118" cy="122"/>
            </a:xfrm>
            <a:prstGeom prst="straightConnector1">
              <a:avLst/>
            </a:prstGeom>
            <a:noFill/>
            <a:ln w="19050">
              <a:solidFill>
                <a:schemeClr val="tx1"/>
              </a:solidFill>
              <a:round/>
              <a:headEnd/>
              <a:tailEnd/>
            </a:ln>
            <a:effectLst/>
          </p:spPr>
        </p:cxnSp>
        <p:sp>
          <p:nvSpPr>
            <p:cNvPr id="19" name="Oval 41">
              <a:extLst>
                <a:ext uri="{FF2B5EF4-FFF2-40B4-BE49-F238E27FC236}">
                  <a16:creationId xmlns:a16="http://schemas.microsoft.com/office/drawing/2014/main" id="{42351D40-67B0-094D-88BB-92CF9F07E764}"/>
                </a:ext>
              </a:extLst>
            </p:cNvPr>
            <p:cNvSpPr>
              <a:spLocks noChangeArrowheads="1"/>
            </p:cNvSpPr>
            <p:nvPr/>
          </p:nvSpPr>
          <p:spPr bwMode="auto">
            <a:xfrm>
              <a:off x="4091"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0" name="Rectangle 42">
              <a:extLst>
                <a:ext uri="{FF2B5EF4-FFF2-40B4-BE49-F238E27FC236}">
                  <a16:creationId xmlns:a16="http://schemas.microsoft.com/office/drawing/2014/main" id="{3AD41C48-1D99-4942-A87C-7561F7E0ABAD}"/>
                </a:ext>
              </a:extLst>
            </p:cNvPr>
            <p:cNvSpPr>
              <a:spLocks noChangeAspect="1" noChangeArrowheads="1"/>
            </p:cNvSpPr>
            <p:nvPr/>
          </p:nvSpPr>
          <p:spPr bwMode="auto">
            <a:xfrm>
              <a:off x="4119"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1" name="Rectangle 43">
              <a:extLst>
                <a:ext uri="{FF2B5EF4-FFF2-40B4-BE49-F238E27FC236}">
                  <a16:creationId xmlns:a16="http://schemas.microsoft.com/office/drawing/2014/main" id="{6C96D1AD-FFF4-9E49-840F-46DDACB7BF70}"/>
                </a:ext>
              </a:extLst>
            </p:cNvPr>
            <p:cNvSpPr>
              <a:spLocks noChangeAspect="1" noChangeArrowheads="1"/>
            </p:cNvSpPr>
            <p:nvPr/>
          </p:nvSpPr>
          <p:spPr bwMode="auto">
            <a:xfrm>
              <a:off x="392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Rectangle 44">
              <a:extLst>
                <a:ext uri="{FF2B5EF4-FFF2-40B4-BE49-F238E27FC236}">
                  <a16:creationId xmlns:a16="http://schemas.microsoft.com/office/drawing/2014/main" id="{0558612F-E5EC-7B4B-B2E4-BB848513AC51}"/>
                </a:ext>
              </a:extLst>
            </p:cNvPr>
            <p:cNvSpPr>
              <a:spLocks noChangeAspect="1" noChangeArrowheads="1"/>
            </p:cNvSpPr>
            <p:nvPr/>
          </p:nvSpPr>
          <p:spPr bwMode="auto">
            <a:xfrm>
              <a:off x="4311"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23" name="AutoShape 45">
              <a:extLst>
                <a:ext uri="{FF2B5EF4-FFF2-40B4-BE49-F238E27FC236}">
                  <a16:creationId xmlns:a16="http://schemas.microsoft.com/office/drawing/2014/main" id="{B5854078-6B4A-EA4F-B20F-207C6EA6ABDB}"/>
                </a:ext>
              </a:extLst>
            </p:cNvPr>
            <p:cNvCxnSpPr>
              <a:cxnSpLocks noChangeShapeType="1"/>
              <a:stCxn id="22" idx="0"/>
              <a:endCxn id="19" idx="5"/>
            </p:cNvCxnSpPr>
            <p:nvPr/>
          </p:nvCxnSpPr>
          <p:spPr bwMode="auto">
            <a:xfrm flipH="1" flipV="1">
              <a:off x="4273" y="2119"/>
              <a:ext cx="115" cy="122"/>
            </a:xfrm>
            <a:prstGeom prst="straightConnector1">
              <a:avLst/>
            </a:prstGeom>
            <a:noFill/>
            <a:ln w="19050">
              <a:solidFill>
                <a:schemeClr val="tx1"/>
              </a:solidFill>
              <a:round/>
              <a:headEnd/>
              <a:tailEnd/>
            </a:ln>
            <a:effectLst/>
          </p:spPr>
        </p:cxnSp>
        <p:cxnSp>
          <p:nvCxnSpPr>
            <p:cNvPr id="24" name="AutoShape 46">
              <a:extLst>
                <a:ext uri="{FF2B5EF4-FFF2-40B4-BE49-F238E27FC236}">
                  <a16:creationId xmlns:a16="http://schemas.microsoft.com/office/drawing/2014/main" id="{59019235-E0BE-0244-8C35-321B6F06EA05}"/>
                </a:ext>
              </a:extLst>
            </p:cNvPr>
            <p:cNvCxnSpPr>
              <a:cxnSpLocks noChangeShapeType="1"/>
              <a:stCxn id="27" idx="0"/>
              <a:endCxn id="26" idx="4"/>
            </p:cNvCxnSpPr>
            <p:nvPr/>
          </p:nvCxnSpPr>
          <p:spPr bwMode="auto">
            <a:xfrm flipV="1">
              <a:off x="4772" y="2150"/>
              <a:ext cx="2" cy="91"/>
            </a:xfrm>
            <a:prstGeom prst="straightConnector1">
              <a:avLst/>
            </a:prstGeom>
            <a:noFill/>
            <a:ln w="19050">
              <a:solidFill>
                <a:schemeClr val="tx1"/>
              </a:solidFill>
              <a:round/>
              <a:headEnd/>
              <a:tailEnd/>
            </a:ln>
            <a:effectLst/>
          </p:spPr>
        </p:cxnSp>
        <p:cxnSp>
          <p:nvCxnSpPr>
            <p:cNvPr id="25" name="AutoShape 47">
              <a:extLst>
                <a:ext uri="{FF2B5EF4-FFF2-40B4-BE49-F238E27FC236}">
                  <a16:creationId xmlns:a16="http://schemas.microsoft.com/office/drawing/2014/main" id="{76F3F2AD-E95E-AD43-B687-1AB2E42F269C}"/>
                </a:ext>
              </a:extLst>
            </p:cNvPr>
            <p:cNvCxnSpPr>
              <a:cxnSpLocks noChangeShapeType="1"/>
              <a:stCxn id="28" idx="0"/>
              <a:endCxn id="26" idx="3"/>
            </p:cNvCxnSpPr>
            <p:nvPr/>
          </p:nvCxnSpPr>
          <p:spPr bwMode="auto">
            <a:xfrm flipV="1">
              <a:off x="4580" y="2119"/>
              <a:ext cx="118" cy="122"/>
            </a:xfrm>
            <a:prstGeom prst="straightConnector1">
              <a:avLst/>
            </a:prstGeom>
            <a:noFill/>
            <a:ln w="19050">
              <a:solidFill>
                <a:schemeClr val="tx1"/>
              </a:solidFill>
              <a:round/>
              <a:headEnd/>
              <a:tailEnd/>
            </a:ln>
            <a:effectLst/>
          </p:spPr>
        </p:cxnSp>
        <p:sp>
          <p:nvSpPr>
            <p:cNvPr id="26" name="Oval 48">
              <a:extLst>
                <a:ext uri="{FF2B5EF4-FFF2-40B4-BE49-F238E27FC236}">
                  <a16:creationId xmlns:a16="http://schemas.microsoft.com/office/drawing/2014/main" id="{B793832B-F953-DD46-A8DB-0B536AF93EAF}"/>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a:effectLst/>
          </p:spPr>
          <p:txBody>
            <a:bodyPr wrap="none" lIns="0" tIns="0" r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2000" b="0" i="0" u="none" strike="noStrike" kern="1200" cap="none" spc="0" normalizeH="0" baseline="0" noProof="0">
                <a:ln>
                  <a:noFill/>
                </a:ln>
                <a:solidFill>
                  <a:prstClr val="black"/>
                </a:solidFill>
                <a:effectLst/>
                <a:uLnTx/>
                <a:uFillTx/>
                <a:latin typeface="Times New Roman" pitchFamily="18" charset="0"/>
                <a:ea typeface="新細明體" panose="02020500000000000000" pitchFamily="18" charset="-120"/>
                <a:cs typeface="+mn-cs"/>
                <a:sym typeface="Symbol" pitchFamily="18" charset="2"/>
              </a:endParaRPr>
            </a:p>
          </p:txBody>
        </p:sp>
        <p:sp>
          <p:nvSpPr>
            <p:cNvPr id="27" name="Rectangle 49">
              <a:extLst>
                <a:ext uri="{FF2B5EF4-FFF2-40B4-BE49-F238E27FC236}">
                  <a16:creationId xmlns:a16="http://schemas.microsoft.com/office/drawing/2014/main" id="{3412C80F-D52E-344F-8092-90AFE0DF801A}"/>
                </a:ext>
              </a:extLst>
            </p:cNvPr>
            <p:cNvSpPr>
              <a:spLocks noChangeAspect="1" noChangeArrowheads="1"/>
            </p:cNvSpPr>
            <p:nvPr/>
          </p:nvSpPr>
          <p:spPr bwMode="auto">
            <a:xfrm>
              <a:off x="4695"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50">
              <a:extLst>
                <a:ext uri="{FF2B5EF4-FFF2-40B4-BE49-F238E27FC236}">
                  <a16:creationId xmlns:a16="http://schemas.microsoft.com/office/drawing/2014/main" id="{15F954A2-26DF-7A41-B244-B2A6150E4F41}"/>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51">
              <a:extLst>
                <a:ext uri="{FF2B5EF4-FFF2-40B4-BE49-F238E27FC236}">
                  <a16:creationId xmlns:a16="http://schemas.microsoft.com/office/drawing/2014/main" id="{D6F5A22E-7681-8740-BDA7-E05C88D82E24}"/>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zh-TW"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cxnSp>
          <p:nvCxnSpPr>
            <p:cNvPr id="30" name="AutoShape 52">
              <a:extLst>
                <a:ext uri="{FF2B5EF4-FFF2-40B4-BE49-F238E27FC236}">
                  <a16:creationId xmlns:a16="http://schemas.microsoft.com/office/drawing/2014/main" id="{02D41B27-AD00-6B4C-8329-3FF2923DD061}"/>
                </a:ext>
              </a:extLst>
            </p:cNvPr>
            <p:cNvCxnSpPr>
              <a:cxnSpLocks noChangeShapeType="1"/>
              <a:stCxn id="29" idx="0"/>
              <a:endCxn id="26" idx="5"/>
            </p:cNvCxnSpPr>
            <p:nvPr/>
          </p:nvCxnSpPr>
          <p:spPr bwMode="auto">
            <a:xfrm flipH="1" flipV="1">
              <a:off x="4849" y="2119"/>
              <a:ext cx="115" cy="122"/>
            </a:xfrm>
            <a:prstGeom prst="straightConnector1">
              <a:avLst/>
            </a:prstGeom>
            <a:noFill/>
            <a:ln w="19050">
              <a:solidFill>
                <a:schemeClr val="tx1"/>
              </a:solidFill>
              <a:round/>
              <a:headEnd/>
              <a:tailEnd/>
            </a:ln>
            <a:effectLst/>
          </p:spPr>
        </p:cxnSp>
        <p:cxnSp>
          <p:nvCxnSpPr>
            <p:cNvPr id="31" name="AutoShape 53">
              <a:extLst>
                <a:ext uri="{FF2B5EF4-FFF2-40B4-BE49-F238E27FC236}">
                  <a16:creationId xmlns:a16="http://schemas.microsoft.com/office/drawing/2014/main" id="{64C2BFC5-5443-C24E-A151-BF9F812AD3B7}"/>
                </a:ext>
              </a:extLst>
            </p:cNvPr>
            <p:cNvCxnSpPr>
              <a:cxnSpLocks noChangeShapeType="1"/>
              <a:stCxn id="7" idx="5"/>
              <a:endCxn id="26" idx="1"/>
            </p:cNvCxnSpPr>
            <p:nvPr/>
          </p:nvCxnSpPr>
          <p:spPr bwMode="auto">
            <a:xfrm>
              <a:off x="4280" y="1772"/>
              <a:ext cx="418" cy="184"/>
            </a:xfrm>
            <a:prstGeom prst="straightConnector1">
              <a:avLst/>
            </a:prstGeom>
            <a:noFill/>
            <a:ln w="19050">
              <a:solidFill>
                <a:schemeClr val="tx1"/>
              </a:solidFill>
              <a:round/>
              <a:headEnd/>
              <a:tailEnd/>
            </a:ln>
            <a:effectLst/>
          </p:spPr>
        </p:cxnSp>
      </p:grpSp>
      <p:sp>
        <p:nvSpPr>
          <p:cNvPr id="32" name="TextBox 31">
            <a:extLst>
              <a:ext uri="{FF2B5EF4-FFF2-40B4-BE49-F238E27FC236}">
                <a16:creationId xmlns:a16="http://schemas.microsoft.com/office/drawing/2014/main" id="{B3E0BCDE-0154-CA41-8159-6523AD51E4AF}"/>
              </a:ext>
            </a:extLst>
          </p:cNvPr>
          <p:cNvSpPr txBox="1"/>
          <p:nvPr/>
        </p:nvSpPr>
        <p:spPr>
          <a:xfrm>
            <a:off x="3051489" y="5574602"/>
            <a:ext cx="1402435" cy="369332"/>
          </a:xfrm>
          <a:prstGeom prst="rect">
            <a:avLst/>
          </a:prstGeom>
          <a:solidFill>
            <a:srgbClr val="FF0000"/>
          </a:solidFill>
        </p:spPr>
        <p:txBody>
          <a:bodyPr wrap="none" rtlCol="0">
            <a:spAutoFit/>
          </a:bodyPr>
          <a:lstStyle/>
          <a:p>
            <a:r>
              <a:rPr lang="en-US" dirty="0">
                <a:solidFill>
                  <a:schemeClr val="bg1"/>
                </a:solidFill>
              </a:rPr>
              <a:t>subproblems</a:t>
            </a:r>
          </a:p>
        </p:txBody>
      </p:sp>
    </p:spTree>
    <p:extLst>
      <p:ext uri="{BB962C8B-B14F-4D97-AF65-F5344CB8AC3E}">
        <p14:creationId xmlns:p14="http://schemas.microsoft.com/office/powerpoint/2010/main" val="47421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Divide</a:t>
            </a:r>
          </a:p>
        </p:txBody>
      </p:sp>
      <p:graphicFrame>
        <p:nvGraphicFramePr>
          <p:cNvPr id="77" name="Object 29"/>
          <p:cNvGraphicFramePr>
            <a:graphicFrameLocks noChangeAspect="1"/>
          </p:cNvGraphicFramePr>
          <p:nvPr/>
        </p:nvGraphicFramePr>
        <p:xfrm>
          <a:off x="4638647" y="2863844"/>
          <a:ext cx="3303587" cy="998538"/>
        </p:xfrm>
        <a:graphic>
          <a:graphicData uri="http://schemas.openxmlformats.org/presentationml/2006/ole">
            <mc:AlternateContent xmlns:mc="http://schemas.openxmlformats.org/markup-compatibility/2006">
              <mc:Choice xmlns:v="urn:schemas-microsoft-com:vml" Requires="v">
                <p:oleObj spid="_x0000_s6220" name="CorelDRAW" r:id="rId3" imgW="3121560" imgH="884520" progId="">
                  <p:embed/>
                </p:oleObj>
              </mc:Choice>
              <mc:Fallback>
                <p:oleObj name="CorelDRAW" r:id="rId3" imgW="3121560" imgH="884520" progId="">
                  <p:embed/>
                  <p:pic>
                    <p:nvPicPr>
                      <p:cNvPr id="77"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47" y="2863844"/>
                        <a:ext cx="3303587"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5"/>
          <p:cNvGraphicFramePr>
            <a:graphicFrameLocks noChangeAspect="1"/>
          </p:cNvGraphicFramePr>
          <p:nvPr/>
        </p:nvGraphicFramePr>
        <p:xfrm>
          <a:off x="4638647" y="2903532"/>
          <a:ext cx="3303587" cy="917575"/>
        </p:xfrm>
        <a:graphic>
          <a:graphicData uri="http://schemas.openxmlformats.org/presentationml/2006/ole">
            <mc:AlternateContent xmlns:mc="http://schemas.openxmlformats.org/markup-compatibility/2006">
              <mc:Choice xmlns:v="urn:schemas-microsoft-com:vml" Requires="v">
                <p:oleObj spid="_x0000_s6221" name="CorelDRAW" r:id="rId5" imgW="3121560" imgH="812880" progId="">
                  <p:embed/>
                </p:oleObj>
              </mc:Choice>
              <mc:Fallback>
                <p:oleObj name="CorelDRAW" r:id="rId5" imgW="3121560" imgH="812880" progId="">
                  <p:embed/>
                  <p:pic>
                    <p:nvPicPr>
                      <p:cNvPr id="7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647" y="2903532"/>
                        <a:ext cx="3303587"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8"/>
          <p:cNvGraphicFramePr>
            <a:graphicFrameLocks noChangeAspect="1"/>
          </p:cNvGraphicFramePr>
          <p:nvPr/>
        </p:nvGraphicFramePr>
        <p:xfrm>
          <a:off x="6248372" y="2889244"/>
          <a:ext cx="1693862" cy="917575"/>
        </p:xfrm>
        <a:graphic>
          <a:graphicData uri="http://schemas.openxmlformats.org/presentationml/2006/ole">
            <mc:AlternateContent xmlns:mc="http://schemas.openxmlformats.org/markup-compatibility/2006">
              <mc:Choice xmlns:v="urn:schemas-microsoft-com:vml" Requires="v">
                <p:oleObj spid="_x0000_s6222" name="CorelDRAW" r:id="rId7" imgW="1599840" imgH="812520" progId="">
                  <p:embed/>
                </p:oleObj>
              </mc:Choice>
              <mc:Fallback>
                <p:oleObj name="CorelDRAW" r:id="rId7" imgW="1599840" imgH="812520" progId="">
                  <p:embed/>
                  <p:pic>
                    <p:nvPicPr>
                      <p:cNvPr id="7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372"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0"/>
          <p:cNvGraphicFramePr>
            <a:graphicFrameLocks noChangeAspect="1"/>
          </p:cNvGraphicFramePr>
          <p:nvPr/>
        </p:nvGraphicFramePr>
        <p:xfrm>
          <a:off x="4638647" y="2889244"/>
          <a:ext cx="1693862" cy="917575"/>
        </p:xfrm>
        <a:graphic>
          <a:graphicData uri="http://schemas.openxmlformats.org/presentationml/2006/ole">
            <mc:AlternateContent xmlns:mc="http://schemas.openxmlformats.org/markup-compatibility/2006">
              <mc:Choice xmlns:v="urn:schemas-microsoft-com:vml" Requires="v">
                <p:oleObj spid="_x0000_s6223" name="CorelDRAW" r:id="rId9" imgW="1599840" imgH="812880" progId="">
                  <p:embed/>
                </p:oleObj>
              </mc:Choice>
              <mc:Fallback>
                <p:oleObj name="CorelDRAW" r:id="rId9" imgW="1599840" imgH="812880" progId="">
                  <p:embed/>
                  <p:pic>
                    <p:nvPicPr>
                      <p:cNvPr id="8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47"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2"/>
          <p:cNvGraphicFramePr>
            <a:graphicFrameLocks noChangeAspect="1"/>
          </p:cNvGraphicFramePr>
          <p:nvPr/>
        </p:nvGraphicFramePr>
        <p:xfrm>
          <a:off x="1852584" y="3119432"/>
          <a:ext cx="711200" cy="758825"/>
        </p:xfrm>
        <a:graphic>
          <a:graphicData uri="http://schemas.openxmlformats.org/presentationml/2006/ole">
            <mc:AlternateContent xmlns:mc="http://schemas.openxmlformats.org/markup-compatibility/2006">
              <mc:Choice xmlns:v="urn:schemas-microsoft-com:vml" Requires="v">
                <p:oleObj spid="_x0000_s6224" name="CorelDRAW" r:id="rId11" imgW="672480" imgH="672480" progId="">
                  <p:embed/>
                </p:oleObj>
              </mc:Choice>
              <mc:Fallback>
                <p:oleObj name="CorelDRAW" r:id="rId11" imgW="672480" imgH="672480" progId="">
                  <p:embed/>
                  <p:pic>
                    <p:nvPicPr>
                      <p:cNvPr id="81"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584" y="3119432"/>
                        <a:ext cx="7112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Rectangle 23"/>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24"/>
          <p:cNvSpPr txBox="1">
            <a:spLocks noChangeArrowheads="1"/>
          </p:cNvSpPr>
          <p:nvPr/>
        </p:nvSpPr>
        <p:spPr bwMode="auto">
          <a:xfrm>
            <a:off x="1500166" y="4906957"/>
            <a:ext cx="2143140"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rPr>
              <a:t>Solve Directly</a:t>
            </a:r>
            <a:endParaRPr kumimoji="0" lang="zh-TW" altLang="en-US"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4" name="Line 25"/>
          <p:cNvSpPr>
            <a:spLocks noChangeShapeType="1"/>
          </p:cNvSpPr>
          <p:nvPr/>
        </p:nvSpPr>
        <p:spPr bwMode="auto">
          <a:xfrm flipV="1">
            <a:off x="2208184" y="4024307"/>
            <a:ext cx="0" cy="88265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Rectangle 26"/>
          <p:cNvSpPr>
            <a:spLocks noChangeArrowheads="1"/>
          </p:cNvSpPr>
          <p:nvPr/>
        </p:nvSpPr>
        <p:spPr bwMode="auto">
          <a:xfrm>
            <a:off x="3846484" y="2571744"/>
            <a:ext cx="4680000"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Line 31"/>
          <p:cNvSpPr>
            <a:spLocks noChangeShapeType="1"/>
          </p:cNvSpPr>
          <p:nvPr/>
        </p:nvSpPr>
        <p:spPr bwMode="auto">
          <a:xfrm flipH="1">
            <a:off x="4711672" y="3771894"/>
            <a:ext cx="647700" cy="127793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Line 32"/>
          <p:cNvSpPr>
            <a:spLocks noChangeShapeType="1"/>
          </p:cNvSpPr>
          <p:nvPr/>
        </p:nvSpPr>
        <p:spPr bwMode="auto">
          <a:xfrm>
            <a:off x="7232622" y="3735382"/>
            <a:ext cx="268336" cy="1336692"/>
          </a:xfrm>
          <a:prstGeom prst="line">
            <a:avLst/>
          </a:prstGeom>
          <a:noFill/>
          <a:ln w="38100">
            <a:solidFill>
              <a:schemeClr val="tx1"/>
            </a:solidFill>
            <a:round/>
            <a:headEnd/>
            <a:tailEnd type="triangle" w="med" len="me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Text Box 33"/>
          <p:cNvSpPr txBox="1">
            <a:spLocks noChangeArrowheads="1"/>
          </p:cNvSpPr>
          <p:nvPr/>
        </p:nvSpPr>
        <p:spPr bwMode="auto">
          <a:xfrm>
            <a:off x="585759"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small</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9" name="Text Box 34"/>
          <p:cNvSpPr txBox="1">
            <a:spLocks noChangeArrowheads="1"/>
          </p:cNvSpPr>
          <p:nvPr/>
        </p:nvSpPr>
        <p:spPr bwMode="auto">
          <a:xfrm>
            <a:off x="3846484"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4" name="Title 3">
            <a:extLst>
              <a:ext uri="{FF2B5EF4-FFF2-40B4-BE49-F238E27FC236}">
                <a16:creationId xmlns:a16="http://schemas.microsoft.com/office/drawing/2014/main" id="{7E79F69C-C6F2-274F-BFF6-23756183E4AD}"/>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7648315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Recursive</a:t>
            </a:r>
          </a:p>
        </p:txBody>
      </p:sp>
      <p:graphicFrame>
        <p:nvGraphicFramePr>
          <p:cNvPr id="17" name="Object 5"/>
          <p:cNvGraphicFramePr>
            <a:graphicFrameLocks noChangeAspect="1"/>
          </p:cNvGraphicFramePr>
          <p:nvPr/>
        </p:nvGraphicFramePr>
        <p:xfrm>
          <a:off x="3311525" y="2214554"/>
          <a:ext cx="2268538" cy="685800"/>
        </p:xfrm>
        <a:graphic>
          <a:graphicData uri="http://schemas.openxmlformats.org/presentationml/2006/ole">
            <mc:AlternateContent xmlns:mc="http://schemas.openxmlformats.org/markup-compatibility/2006">
              <mc:Choice xmlns:v="urn:schemas-microsoft-com:vml" Requires="v">
                <p:oleObj spid="_x0000_s7349" name="CorelDRAW" r:id="rId3" imgW="3121560" imgH="884520" progId="">
                  <p:embed/>
                </p:oleObj>
              </mc:Choice>
              <mc:Fallback>
                <p:oleObj name="CorelDRAW" r:id="rId3" imgW="3121560" imgH="884520" progId="">
                  <p:embed/>
                  <p:pic>
                    <p:nvPicPr>
                      <p:cNvPr id="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2214554"/>
                        <a:ext cx="2268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3311525" y="2228842"/>
          <a:ext cx="2268538" cy="630237"/>
        </p:xfrm>
        <a:graphic>
          <a:graphicData uri="http://schemas.openxmlformats.org/presentationml/2006/ole">
            <mc:AlternateContent xmlns:mc="http://schemas.openxmlformats.org/markup-compatibility/2006">
              <mc:Choice xmlns:v="urn:schemas-microsoft-com:vml" Requires="v">
                <p:oleObj spid="_x0000_s7350" name="CorelDRAW" r:id="rId5" imgW="3121560" imgH="812880" progId="">
                  <p:embed/>
                </p:oleObj>
              </mc:Choice>
              <mc:Fallback>
                <p:oleObj name="CorelDRAW" r:id="rId5" imgW="3121560" imgH="812880" progId="">
                  <p:embed/>
                  <p:pic>
                    <p:nvPicPr>
                      <p:cNvPr id="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25" y="2228842"/>
                        <a:ext cx="22685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p:cNvGraphicFramePr>
            <a:graphicFrameLocks noChangeAspect="1"/>
          </p:cNvGraphicFramePr>
          <p:nvPr/>
        </p:nvGraphicFramePr>
        <p:xfrm>
          <a:off x="4416425" y="2255829"/>
          <a:ext cx="1163638" cy="630238"/>
        </p:xfrm>
        <a:graphic>
          <a:graphicData uri="http://schemas.openxmlformats.org/presentationml/2006/ole">
            <mc:AlternateContent xmlns:mc="http://schemas.openxmlformats.org/markup-compatibility/2006">
              <mc:Choice xmlns:v="urn:schemas-microsoft-com:vml" Requires="v">
                <p:oleObj spid="_x0000_s7351" name="CorelDRAW" r:id="rId7" imgW="1599840" imgH="812520" progId="">
                  <p:embed/>
                </p:oleObj>
              </mc:Choice>
              <mc:Fallback>
                <p:oleObj name="CorelDRAW" r:id="rId7" imgW="1599840" imgH="812520" progId="">
                  <p:embed/>
                  <p:pic>
                    <p:nvPicPr>
                      <p:cNvPr id="1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8"/>
          <p:cNvGraphicFramePr>
            <a:graphicFrameLocks noChangeAspect="1"/>
          </p:cNvGraphicFramePr>
          <p:nvPr/>
        </p:nvGraphicFramePr>
        <p:xfrm>
          <a:off x="3311525" y="2255829"/>
          <a:ext cx="1163638" cy="630238"/>
        </p:xfrm>
        <a:graphic>
          <a:graphicData uri="http://schemas.openxmlformats.org/presentationml/2006/ole">
            <mc:AlternateContent xmlns:mc="http://schemas.openxmlformats.org/markup-compatibility/2006">
              <mc:Choice xmlns:v="urn:schemas-microsoft-com:vml" Requires="v">
                <p:oleObj spid="_x0000_s7352" name="CorelDRAW" r:id="rId9" imgW="1599840" imgH="812880" progId="">
                  <p:embed/>
                </p:oleObj>
              </mc:Choice>
              <mc:Fallback>
                <p:oleObj name="CorelDRAW" r:id="rId9" imgW="1599840" imgH="812880" progId="">
                  <p:embed/>
                  <p:pic>
                    <p:nvPicPr>
                      <p:cNvPr id="2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15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9"/>
          <p:cNvSpPr>
            <a:spLocks noChangeShapeType="1"/>
          </p:cNvSpPr>
          <p:nvPr/>
        </p:nvSpPr>
        <p:spPr bwMode="auto">
          <a:xfrm flipH="1">
            <a:off x="3311525" y="2886067"/>
            <a:ext cx="466725" cy="935037"/>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Line 10"/>
          <p:cNvSpPr>
            <a:spLocks noChangeShapeType="1"/>
          </p:cNvSpPr>
          <p:nvPr/>
        </p:nvSpPr>
        <p:spPr bwMode="auto">
          <a:xfrm>
            <a:off x="5148263" y="2813042"/>
            <a:ext cx="393700" cy="950912"/>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3" name="Object 24"/>
          <p:cNvGraphicFramePr>
            <a:graphicFrameLocks noChangeAspect="1"/>
          </p:cNvGraphicFramePr>
          <p:nvPr/>
        </p:nvGraphicFramePr>
        <p:xfrm>
          <a:off x="2016125" y="3557579"/>
          <a:ext cx="1876425" cy="568325"/>
        </p:xfrm>
        <a:graphic>
          <a:graphicData uri="http://schemas.openxmlformats.org/presentationml/2006/ole">
            <mc:AlternateContent xmlns:mc="http://schemas.openxmlformats.org/markup-compatibility/2006">
              <mc:Choice xmlns:v="urn:schemas-microsoft-com:vml" Requires="v">
                <p:oleObj spid="_x0000_s7353" name="CorelDRAW" r:id="rId11" imgW="3121560" imgH="884520" progId="">
                  <p:embed/>
                </p:oleObj>
              </mc:Choice>
              <mc:Fallback>
                <p:oleObj name="CorelDRAW" r:id="rId11" imgW="3121560" imgH="884520" progId="">
                  <p:embed/>
                  <p:pic>
                    <p:nvPicPr>
                      <p:cNvPr id="2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3557579"/>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5"/>
          <p:cNvGraphicFramePr>
            <a:graphicFrameLocks noChangeAspect="1"/>
          </p:cNvGraphicFramePr>
          <p:nvPr/>
        </p:nvGraphicFramePr>
        <p:xfrm>
          <a:off x="2016125" y="3562342"/>
          <a:ext cx="1879600" cy="522287"/>
        </p:xfrm>
        <a:graphic>
          <a:graphicData uri="http://schemas.openxmlformats.org/presentationml/2006/ole">
            <mc:AlternateContent xmlns:mc="http://schemas.openxmlformats.org/markup-compatibility/2006">
              <mc:Choice xmlns:v="urn:schemas-microsoft-com:vml" Requires="v">
                <p:oleObj spid="_x0000_s7354" name="CorelDRAW" r:id="rId12" imgW="3121560" imgH="812880" progId="">
                  <p:embed/>
                </p:oleObj>
              </mc:Choice>
              <mc:Fallback>
                <p:oleObj name="CorelDRAW" r:id="rId12" imgW="3121560" imgH="812880" progId="">
                  <p:embed/>
                  <p:pic>
                    <p:nvPicPr>
                      <p:cNvPr id="2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3562342"/>
                        <a:ext cx="187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p:cNvGraphicFramePr>
            <a:graphicFrameLocks noChangeAspect="1"/>
          </p:cNvGraphicFramePr>
          <p:nvPr/>
        </p:nvGraphicFramePr>
        <p:xfrm>
          <a:off x="2916238" y="3587742"/>
          <a:ext cx="965200" cy="522287"/>
        </p:xfrm>
        <a:graphic>
          <a:graphicData uri="http://schemas.openxmlformats.org/presentationml/2006/ole">
            <mc:AlternateContent xmlns:mc="http://schemas.openxmlformats.org/markup-compatibility/2006">
              <mc:Choice xmlns:v="urn:schemas-microsoft-com:vml" Requires="v">
                <p:oleObj spid="_x0000_s7355" name="CorelDRAW" r:id="rId13" imgW="1599840" imgH="812520" progId="">
                  <p:embed/>
                </p:oleObj>
              </mc:Choice>
              <mc:Fallback>
                <p:oleObj name="CorelDRAW" r:id="rId13" imgW="1599840" imgH="812520" progId="">
                  <p:embed/>
                  <p:pic>
                    <p:nvPicPr>
                      <p:cNvPr id="25"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587742"/>
                        <a:ext cx="965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2016125" y="3587742"/>
          <a:ext cx="963613" cy="522287"/>
        </p:xfrm>
        <a:graphic>
          <a:graphicData uri="http://schemas.openxmlformats.org/presentationml/2006/ole">
            <mc:AlternateContent xmlns:mc="http://schemas.openxmlformats.org/markup-compatibility/2006">
              <mc:Choice xmlns:v="urn:schemas-microsoft-com:vml" Requires="v">
                <p:oleObj spid="_x0000_s7356" name="CorelDRAW" r:id="rId14" imgW="1599840" imgH="812880" progId="">
                  <p:embed/>
                </p:oleObj>
              </mc:Choice>
              <mc:Fallback>
                <p:oleObj name="CorelDRAW" r:id="rId14" imgW="1599840" imgH="812880" progId="">
                  <p:embed/>
                  <p:pic>
                    <p:nvPicPr>
                      <p:cNvPr id="26"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25" y="3587742"/>
                        <a:ext cx="9636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8"/>
          <p:cNvSpPr>
            <a:spLocks noChangeShapeType="1"/>
          </p:cNvSpPr>
          <p:nvPr/>
        </p:nvSpPr>
        <p:spPr bwMode="auto">
          <a:xfrm flipH="1">
            <a:off x="2047875" y="4110029"/>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Line 29"/>
          <p:cNvSpPr>
            <a:spLocks noChangeShapeType="1"/>
          </p:cNvSpPr>
          <p:nvPr/>
        </p:nvSpPr>
        <p:spPr bwMode="auto">
          <a:xfrm>
            <a:off x="3487738" y="4110029"/>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9" name="Object 30"/>
          <p:cNvGraphicFramePr>
            <a:graphicFrameLocks noChangeAspect="1"/>
          </p:cNvGraphicFramePr>
          <p:nvPr/>
        </p:nvGraphicFramePr>
        <p:xfrm>
          <a:off x="4960938" y="3543292"/>
          <a:ext cx="1876425" cy="568325"/>
        </p:xfrm>
        <a:graphic>
          <a:graphicData uri="http://schemas.openxmlformats.org/presentationml/2006/ole">
            <mc:AlternateContent xmlns:mc="http://schemas.openxmlformats.org/markup-compatibility/2006">
              <mc:Choice xmlns:v="urn:schemas-microsoft-com:vml" Requires="v">
                <p:oleObj spid="_x0000_s7357" name="CorelDRAW" r:id="rId15" imgW="3121560" imgH="884520" progId="">
                  <p:embed/>
                </p:oleObj>
              </mc:Choice>
              <mc:Fallback>
                <p:oleObj name="CorelDRAW" r:id="rId15" imgW="3121560" imgH="884520" progId="">
                  <p:embed/>
                  <p:pic>
                    <p:nvPicPr>
                      <p:cNvPr id="29"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3543292"/>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4960938" y="3548054"/>
          <a:ext cx="1879600" cy="522288"/>
        </p:xfrm>
        <a:graphic>
          <a:graphicData uri="http://schemas.openxmlformats.org/presentationml/2006/ole">
            <mc:AlternateContent xmlns:mc="http://schemas.openxmlformats.org/markup-compatibility/2006">
              <mc:Choice xmlns:v="urn:schemas-microsoft-com:vml" Requires="v">
                <p:oleObj spid="_x0000_s7358" name="CorelDRAW" r:id="rId16" imgW="3121560" imgH="812880" progId="">
                  <p:embed/>
                </p:oleObj>
              </mc:Choice>
              <mc:Fallback>
                <p:oleObj name="CorelDRAW" r:id="rId16" imgW="3121560" imgH="812880"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3548054"/>
                        <a:ext cx="187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p:cNvGraphicFramePr>
            <a:graphicFrameLocks noChangeAspect="1"/>
          </p:cNvGraphicFramePr>
          <p:nvPr/>
        </p:nvGraphicFramePr>
        <p:xfrm>
          <a:off x="5867400" y="3570279"/>
          <a:ext cx="965200" cy="522288"/>
        </p:xfrm>
        <a:graphic>
          <a:graphicData uri="http://schemas.openxmlformats.org/presentationml/2006/ole">
            <mc:AlternateContent xmlns:mc="http://schemas.openxmlformats.org/markup-compatibility/2006">
              <mc:Choice xmlns:v="urn:schemas-microsoft-com:vml" Requires="v">
                <p:oleObj spid="_x0000_s7359" name="CorelDRAW" r:id="rId17" imgW="1599840" imgH="812520" progId="">
                  <p:embed/>
                </p:oleObj>
              </mc:Choice>
              <mc:Fallback>
                <p:oleObj name="CorelDRAW" r:id="rId17" imgW="1599840" imgH="812520" progId="">
                  <p:embed/>
                  <p:pic>
                    <p:nvPicPr>
                      <p:cNvPr id="31"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570279"/>
                        <a:ext cx="96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3"/>
          <p:cNvGraphicFramePr>
            <a:graphicFrameLocks noChangeAspect="1"/>
          </p:cNvGraphicFramePr>
          <p:nvPr/>
        </p:nvGraphicFramePr>
        <p:xfrm>
          <a:off x="4960938" y="3570279"/>
          <a:ext cx="963612" cy="522288"/>
        </p:xfrm>
        <a:graphic>
          <a:graphicData uri="http://schemas.openxmlformats.org/presentationml/2006/ole">
            <mc:AlternateContent xmlns:mc="http://schemas.openxmlformats.org/markup-compatibility/2006">
              <mc:Choice xmlns:v="urn:schemas-microsoft-com:vml" Requires="v">
                <p:oleObj spid="_x0000_s7360" name="CorelDRAW" r:id="rId18" imgW="1599840" imgH="812880" progId="">
                  <p:embed/>
                </p:oleObj>
              </mc:Choice>
              <mc:Fallback>
                <p:oleObj name="CorelDRAW" r:id="rId18" imgW="1599840" imgH="812880" progId="">
                  <p:embed/>
                  <p:pic>
                    <p:nvPicPr>
                      <p:cNvPr id="32"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0938" y="3570279"/>
                        <a:ext cx="9636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34"/>
          <p:cNvSpPr>
            <a:spLocks noChangeShapeType="1"/>
          </p:cNvSpPr>
          <p:nvPr/>
        </p:nvSpPr>
        <p:spPr bwMode="auto">
          <a:xfrm flipH="1">
            <a:off x="4992688" y="4095742"/>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Line 35"/>
          <p:cNvSpPr>
            <a:spLocks noChangeShapeType="1"/>
          </p:cNvSpPr>
          <p:nvPr/>
        </p:nvSpPr>
        <p:spPr bwMode="auto">
          <a:xfrm>
            <a:off x="6432550" y="4095742"/>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6DFE7526-8206-C348-BABA-705934F9BF34}"/>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201866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B4CB6-5F43-AD4C-8651-A763346938E4}"/>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A270AE26-0A1D-DE4A-B6EF-BE2DDE6B6376}"/>
              </a:ext>
            </a:extLst>
          </p:cNvPr>
          <p:cNvSpPr>
            <a:spLocks noGrp="1"/>
          </p:cNvSpPr>
          <p:nvPr>
            <p:ph type="title"/>
          </p:nvPr>
        </p:nvSpPr>
        <p:spPr/>
        <p:txBody>
          <a:bodyPr/>
          <a:lstStyle/>
          <a:p>
            <a:r>
              <a:rPr lang="en-US" dirty="0"/>
              <a:t>Recap: Function Definition</a:t>
            </a:r>
          </a:p>
        </p:txBody>
      </p:sp>
      <p:sp>
        <p:nvSpPr>
          <p:cNvPr id="4" name="Content Placeholder 3">
            <a:extLst>
              <a:ext uri="{FF2B5EF4-FFF2-40B4-BE49-F238E27FC236}">
                <a16:creationId xmlns:a16="http://schemas.microsoft.com/office/drawing/2014/main" id="{1CE8A253-3A4E-CA46-A690-ADA5B5AC7811}"/>
              </a:ext>
            </a:extLst>
          </p:cNvPr>
          <p:cNvSpPr>
            <a:spLocks noGrp="1"/>
          </p:cNvSpPr>
          <p:nvPr>
            <p:ph idx="1"/>
          </p:nvPr>
        </p:nvSpPr>
        <p:spPr/>
        <p:txBody>
          <a:bodyPr>
            <a:normAutofit fontScale="92500"/>
          </a:bodyPr>
          <a:lstStyle/>
          <a:p>
            <a:pPr>
              <a:lnSpc>
                <a:spcPct val="90000"/>
              </a:lnSpc>
              <a:spcBef>
                <a:spcPts val="500"/>
              </a:spcBef>
            </a:pPr>
            <a:r>
              <a:rPr lang="en-US" altLang="zh-TW" sz="2400" dirty="0">
                <a:solidFill>
                  <a:srgbClr val="000000"/>
                </a:solidFill>
                <a:latin typeface="Times New Roman" panose="02020603050405020304" pitchFamily="18" charset="0"/>
              </a:rPr>
              <a:t>The format of a function definition is as follows:</a:t>
            </a:r>
          </a:p>
          <a:p>
            <a:pPr lvl="2">
              <a:lnSpc>
                <a:spcPct val="90000"/>
              </a:lnSpc>
              <a:spcBef>
                <a:spcPts val="500"/>
              </a:spcBef>
              <a:buNone/>
            </a:pPr>
            <a:r>
              <a:rPr lang="en-US" altLang="zh-TW" sz="1800" i="1" dirty="0">
                <a:solidFill>
                  <a:srgbClr val="000000"/>
                </a:solidFill>
                <a:latin typeface="AGaramond" pitchFamily="50" charset="0"/>
              </a:rPr>
              <a:t>	return-value-type</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function-name</a:t>
            </a:r>
            <a:r>
              <a:rPr lang="en-US" altLang="zh-TW" sz="1800" dirty="0">
                <a:solidFill>
                  <a:srgbClr val="000000"/>
                </a:solidFill>
                <a:latin typeface="Lucida Console" panose="020B0609040504020204" pitchFamily="49" charset="0"/>
              </a:rPr>
              <a:t>(</a:t>
            </a: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parameter-list</a:t>
            </a:r>
            <a:r>
              <a:rPr lang="en-US" altLang="zh-TW" sz="1800" i="1" dirty="0">
                <a:solidFill>
                  <a:srgbClr val="000000"/>
                </a:solidFill>
                <a:latin typeface="Lucida Console" panose="020B0609040504020204" pitchFamily="49" charset="0"/>
              </a:rPr>
              <a:t> </a:t>
            </a: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dirty="0">
                <a:solidFill>
                  <a:srgbClr val="000000"/>
                </a:solidFill>
                <a:latin typeface="Lucida Console" panose="020B0609040504020204" pitchFamily="49" charset="0"/>
              </a:rPr>
              <a:t>{</a:t>
            </a:r>
            <a:br>
              <a:rPr lang="en-US" altLang="zh-TW" sz="1800" i="1" dirty="0">
                <a:solidFill>
                  <a:srgbClr val="000000"/>
                </a:solidFill>
                <a:latin typeface="Lucida Console" panose="020B0609040504020204" pitchFamily="49" charset="0"/>
              </a:rPr>
            </a:br>
            <a:r>
              <a:rPr lang="en-US" altLang="zh-TW" sz="1800" i="1" dirty="0">
                <a:solidFill>
                  <a:srgbClr val="000000"/>
                </a:solidFill>
                <a:latin typeface="Lucida Console" panose="020B0609040504020204" pitchFamily="49" charset="0"/>
              </a:rPr>
              <a:t>   </a:t>
            </a:r>
            <a:r>
              <a:rPr lang="en-US" altLang="zh-TW" sz="1800" i="1" dirty="0">
                <a:solidFill>
                  <a:srgbClr val="000000"/>
                </a:solidFill>
                <a:latin typeface="AGaramond" pitchFamily="50" charset="0"/>
              </a:rPr>
              <a:t>declarations and statements</a:t>
            </a:r>
            <a:br>
              <a:rPr lang="en-US" altLang="zh-TW" sz="1800" i="1" dirty="0">
                <a:solidFill>
                  <a:srgbClr val="000000"/>
                </a:solidFill>
                <a:latin typeface="AGaramond" pitchFamily="50" charset="0"/>
              </a:rPr>
            </a:br>
            <a:r>
              <a:rPr lang="en-US" altLang="zh-TW" sz="1800" dirty="0">
                <a:solidFill>
                  <a:srgbClr val="000000"/>
                </a:solidFill>
                <a:latin typeface="Lucida Console" panose="020B0609040504020204" pitchFamily="49" charset="0"/>
              </a:rPr>
              <a:t>}</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function-name </a:t>
            </a:r>
            <a:r>
              <a:rPr lang="en-US" altLang="zh-TW" sz="2400" dirty="0">
                <a:solidFill>
                  <a:srgbClr val="000000"/>
                </a:solidFill>
                <a:latin typeface="Times New Roman" panose="02020603050405020304" pitchFamily="18" charset="0"/>
              </a:rPr>
              <a:t>is any valid identifier. </a:t>
            </a:r>
          </a:p>
          <a:p>
            <a:pPr>
              <a:lnSpc>
                <a:spcPct val="90000"/>
              </a:lnSpc>
              <a:spcBef>
                <a:spcPts val="500"/>
              </a:spcBef>
            </a:pPr>
            <a:r>
              <a:rPr lang="en-US" altLang="zh-TW" sz="2400" dirty="0">
                <a:solidFill>
                  <a:srgbClr val="000000"/>
                </a:solidFill>
                <a:latin typeface="Times New Roman" panose="02020603050405020304" pitchFamily="18" charset="0"/>
              </a:rPr>
              <a:t>The </a:t>
            </a:r>
            <a:r>
              <a:rPr lang="en-US" altLang="zh-TW" sz="2400" i="1" dirty="0">
                <a:solidFill>
                  <a:srgbClr val="000000"/>
                </a:solidFill>
                <a:latin typeface="Times New Roman" panose="02020603050405020304" pitchFamily="18" charset="0"/>
              </a:rPr>
              <a:t>return-value-type </a:t>
            </a:r>
            <a:r>
              <a:rPr lang="en-US" altLang="zh-TW" sz="2400" dirty="0">
                <a:solidFill>
                  <a:srgbClr val="000000"/>
                </a:solidFill>
                <a:latin typeface="Times New Roman" panose="02020603050405020304" pitchFamily="18" charset="0"/>
              </a:rPr>
              <a:t>is the data type of the returned result to the caller. </a:t>
            </a:r>
          </a:p>
          <a:p>
            <a:pPr lvl="1">
              <a:lnSpc>
                <a:spcPct val="90000"/>
              </a:lnSpc>
              <a:spcBef>
                <a:spcPts val="500"/>
              </a:spcBef>
            </a:pPr>
            <a:r>
              <a:rPr lang="en-US" altLang="zh-TW" sz="2200" dirty="0">
                <a:solidFill>
                  <a:srgbClr val="000000"/>
                </a:solidFill>
                <a:latin typeface="Times New Roman" panose="02020603050405020304" pitchFamily="18" charset="0"/>
              </a:rPr>
              <a:t>The type</a:t>
            </a:r>
            <a:r>
              <a:rPr lang="en-US" altLang="zh-TW" sz="2200" i="1" dirty="0">
                <a:solidFill>
                  <a:srgbClr val="000000"/>
                </a:solidFill>
                <a:latin typeface="Times New Roman" panose="02020603050405020304" pitchFamily="18" charset="0"/>
              </a:rPr>
              <a:t> </a:t>
            </a:r>
            <a:r>
              <a:rPr lang="en-US" altLang="zh-TW" sz="2200" dirty="0">
                <a:solidFill>
                  <a:srgbClr val="000000"/>
                </a:solidFill>
                <a:latin typeface="Lucida Console" panose="020B0609040504020204" pitchFamily="49" charset="0"/>
              </a:rPr>
              <a:t>void</a:t>
            </a:r>
            <a:r>
              <a:rPr lang="en-US" altLang="zh-TW" sz="2200" dirty="0">
                <a:solidFill>
                  <a:srgbClr val="000000"/>
                </a:solidFill>
                <a:latin typeface="Times New Roman" panose="02020603050405020304" pitchFamily="18" charset="0"/>
              </a:rPr>
              <a:t> indicates that a function does not return a value.</a:t>
            </a:r>
          </a:p>
          <a:p>
            <a:pPr>
              <a:lnSpc>
                <a:spcPct val="90000"/>
              </a:lnSpc>
              <a:spcBef>
                <a:spcPts val="500"/>
              </a:spcBef>
            </a:pPr>
            <a:r>
              <a:rPr lang="en-US" altLang="zh-TW" sz="2400" dirty="0">
                <a:solidFill>
                  <a:srgbClr val="000000"/>
                </a:solidFill>
                <a:latin typeface="Times New Roman" panose="02020603050405020304" pitchFamily="18" charset="0"/>
              </a:rPr>
              <a:t>All variables defined in a function are </a:t>
            </a:r>
            <a:r>
              <a:rPr lang="en-US" altLang="zh-TW" sz="2400" dirty="0">
                <a:solidFill>
                  <a:srgbClr val="0000FF"/>
                </a:solidFill>
                <a:latin typeface="Times New Roman" panose="02020603050405020304" pitchFamily="18" charset="0"/>
              </a:rPr>
              <a:t>local variables</a:t>
            </a:r>
            <a:r>
              <a:rPr lang="en-US" altLang="zh-TW" sz="2400" dirty="0">
                <a:solidFill>
                  <a:srgbClr val="000000"/>
                </a:solidFill>
                <a:latin typeface="Times New Roman" panose="02020603050405020304" pitchFamily="18" charset="0"/>
              </a:rPr>
              <a:t>—they’re known only in the function in which they’re defined. </a:t>
            </a:r>
          </a:p>
          <a:p>
            <a:pPr>
              <a:lnSpc>
                <a:spcPct val="90000"/>
              </a:lnSpc>
              <a:spcBef>
                <a:spcPts val="500"/>
              </a:spcBef>
            </a:pPr>
            <a:r>
              <a:rPr lang="en-US" altLang="zh-TW" sz="2400" dirty="0">
                <a:solidFill>
                  <a:srgbClr val="000000"/>
                </a:solidFill>
                <a:latin typeface="Times New Roman" panose="02020603050405020304" pitchFamily="18" charset="0"/>
              </a:rPr>
              <a:t>Most functions have a list of </a:t>
            </a:r>
            <a:r>
              <a:rPr lang="en-US" altLang="zh-TW" sz="2400" dirty="0">
                <a:solidFill>
                  <a:srgbClr val="0000FF"/>
                </a:solidFill>
                <a:latin typeface="Times New Roman" panose="02020603050405020304" pitchFamily="18" charset="0"/>
              </a:rPr>
              <a:t>parameters</a:t>
            </a:r>
            <a:r>
              <a:rPr lang="en-US" altLang="zh-TW" sz="2400" dirty="0">
                <a:solidFill>
                  <a:srgbClr val="000000"/>
                </a:solidFill>
                <a:latin typeface="Times New Roman" panose="02020603050405020304" pitchFamily="18" charset="0"/>
              </a:rPr>
              <a:t> that provide the means for communicating information between functions. </a:t>
            </a:r>
          </a:p>
          <a:p>
            <a:pPr lvl="1">
              <a:lnSpc>
                <a:spcPct val="90000"/>
              </a:lnSpc>
              <a:spcBef>
                <a:spcPts val="500"/>
              </a:spcBef>
            </a:pPr>
            <a:r>
              <a:rPr lang="en-US" altLang="zh-TW" sz="2200" dirty="0">
                <a:solidFill>
                  <a:srgbClr val="000000"/>
                </a:solidFill>
                <a:latin typeface="Times New Roman" panose="02020603050405020304" pitchFamily="18" charset="0"/>
              </a:rPr>
              <a:t>A function’s parameters are also local variables of that function.</a:t>
            </a:r>
          </a:p>
          <a:p>
            <a:endParaRPr lang="zh-TW" altLang="en-US" dirty="0"/>
          </a:p>
          <a:p>
            <a:endParaRPr lang="en-US" dirty="0"/>
          </a:p>
        </p:txBody>
      </p:sp>
    </p:spTree>
    <p:extLst>
      <p:ext uri="{BB962C8B-B14F-4D97-AF65-F5344CB8AC3E}">
        <p14:creationId xmlns:p14="http://schemas.microsoft.com/office/powerpoint/2010/main" val="74422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Solve and Conquer</a:t>
            </a:r>
          </a:p>
        </p:txBody>
      </p:sp>
      <p:sp>
        <p:nvSpPr>
          <p:cNvPr id="35" name="Freeform 29"/>
          <p:cNvSpPr>
            <a:spLocks/>
          </p:cNvSpPr>
          <p:nvPr/>
        </p:nvSpPr>
        <p:spPr bwMode="auto">
          <a:xfrm>
            <a:off x="1695450" y="40227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Freeform 30"/>
          <p:cNvSpPr>
            <a:spLocks/>
          </p:cNvSpPr>
          <p:nvPr/>
        </p:nvSpPr>
        <p:spPr bwMode="auto">
          <a:xfrm flipH="1">
            <a:off x="3711575" y="3989379"/>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Freeform 31"/>
          <p:cNvSpPr>
            <a:spLocks/>
          </p:cNvSpPr>
          <p:nvPr/>
        </p:nvSpPr>
        <p:spPr bwMode="auto">
          <a:xfrm>
            <a:off x="4648200" y="400366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Freeform 32"/>
          <p:cNvSpPr>
            <a:spLocks/>
          </p:cNvSpPr>
          <p:nvPr/>
        </p:nvSpPr>
        <p:spPr bwMode="auto">
          <a:xfrm flipH="1">
            <a:off x="6700838" y="3956041"/>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Freeform 33"/>
          <p:cNvSpPr>
            <a:spLocks/>
          </p:cNvSpPr>
          <p:nvPr/>
        </p:nvSpPr>
        <p:spPr bwMode="auto">
          <a:xfrm>
            <a:off x="2884488" y="27273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Freeform 34"/>
          <p:cNvSpPr>
            <a:spLocks/>
          </p:cNvSpPr>
          <p:nvPr/>
        </p:nvSpPr>
        <p:spPr bwMode="auto">
          <a:xfrm flipH="1">
            <a:off x="5584825" y="2690804"/>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41" name="Group 42"/>
          <p:cNvGrpSpPr>
            <a:grpSpLocks/>
          </p:cNvGrpSpPr>
          <p:nvPr/>
        </p:nvGrpSpPr>
        <p:grpSpPr bwMode="auto">
          <a:xfrm>
            <a:off x="1619250" y="2214554"/>
            <a:ext cx="5491163" cy="2870200"/>
            <a:chOff x="1040" y="1667"/>
            <a:chExt cx="3459" cy="1808"/>
          </a:xfrm>
        </p:grpSpPr>
        <p:sp>
          <p:nvSpPr>
            <p:cNvPr id="42" name="Oval 4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3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38"/>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37"/>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Line 1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Line 1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Line 1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Line 1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Line 2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Line 2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35"/>
            <p:cNvSpPr>
              <a:spLocks noChangeArrowheads="1"/>
            </p:cNvSpPr>
            <p:nvPr/>
          </p:nvSpPr>
          <p:spPr bwMode="auto">
            <a:xfrm>
              <a:off x="1040"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36"/>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55" name="Group 57"/>
          <p:cNvGrpSpPr>
            <a:grpSpLocks/>
          </p:cNvGrpSpPr>
          <p:nvPr/>
        </p:nvGrpSpPr>
        <p:grpSpPr bwMode="auto">
          <a:xfrm>
            <a:off x="1619250" y="2214554"/>
            <a:ext cx="5491163" cy="2870200"/>
            <a:chOff x="1040" y="1667"/>
            <a:chExt cx="3459" cy="1808"/>
          </a:xfrm>
        </p:grpSpPr>
        <p:sp>
          <p:nvSpPr>
            <p:cNvPr id="56" name="Oval 58"/>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5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60"/>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61"/>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62"/>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63"/>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Line 64"/>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Line 65"/>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Line 66"/>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7"/>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Line 68"/>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Oval 69"/>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Oval 70"/>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69" name="Group 99"/>
          <p:cNvGrpSpPr>
            <a:grpSpLocks/>
          </p:cNvGrpSpPr>
          <p:nvPr/>
        </p:nvGrpSpPr>
        <p:grpSpPr bwMode="auto">
          <a:xfrm>
            <a:off x="1619250" y="2214554"/>
            <a:ext cx="5491163" cy="2870200"/>
            <a:chOff x="1040" y="1667"/>
            <a:chExt cx="3459" cy="1808"/>
          </a:xfrm>
        </p:grpSpPr>
        <p:sp>
          <p:nvSpPr>
            <p:cNvPr id="70" name="Oval 10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101"/>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102"/>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103"/>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104"/>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Line 105"/>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106"/>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Line 107"/>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Line 108"/>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Line 109"/>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Line 110"/>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111"/>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112"/>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83" name="Group 128"/>
          <p:cNvGrpSpPr>
            <a:grpSpLocks/>
          </p:cNvGrpSpPr>
          <p:nvPr/>
        </p:nvGrpSpPr>
        <p:grpSpPr bwMode="auto">
          <a:xfrm>
            <a:off x="1619250" y="2214554"/>
            <a:ext cx="5491163" cy="2870200"/>
            <a:chOff x="1040" y="1667"/>
            <a:chExt cx="3459" cy="1808"/>
          </a:xfrm>
        </p:grpSpPr>
        <p:sp>
          <p:nvSpPr>
            <p:cNvPr id="84" name="Oval 129"/>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Oval 130"/>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Oval 13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Oval 132"/>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Oval 133"/>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Line 134"/>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0" name="Line 135"/>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Line 13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Line 13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Line 138"/>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Line 139"/>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140"/>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141"/>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97" name="Group 142"/>
          <p:cNvGrpSpPr>
            <a:grpSpLocks/>
          </p:cNvGrpSpPr>
          <p:nvPr/>
        </p:nvGrpSpPr>
        <p:grpSpPr bwMode="auto">
          <a:xfrm>
            <a:off x="1619250" y="2214554"/>
            <a:ext cx="5491163" cy="2870200"/>
            <a:chOff x="1040" y="1667"/>
            <a:chExt cx="3459" cy="1808"/>
          </a:xfrm>
        </p:grpSpPr>
        <p:sp>
          <p:nvSpPr>
            <p:cNvPr id="98" name="Oval 143"/>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9" name="Oval 144"/>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Oval 145"/>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Oval 146"/>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2" name="Oval 147"/>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3" name="Line 148"/>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Line 149"/>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5" name="Line 150"/>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Line 151"/>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Line 15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Line 15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Oval 154"/>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Oval 155"/>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11" name="Group 156"/>
          <p:cNvGrpSpPr>
            <a:grpSpLocks/>
          </p:cNvGrpSpPr>
          <p:nvPr/>
        </p:nvGrpSpPr>
        <p:grpSpPr bwMode="auto">
          <a:xfrm>
            <a:off x="1619250" y="2214554"/>
            <a:ext cx="5491163" cy="2870200"/>
            <a:chOff x="1040" y="1667"/>
            <a:chExt cx="3459" cy="1808"/>
          </a:xfrm>
        </p:grpSpPr>
        <p:sp>
          <p:nvSpPr>
            <p:cNvPr id="112" name="Oval 157"/>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Oval 158"/>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4" name="Oval 159"/>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Oval 160"/>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Oval 161"/>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162"/>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163"/>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164"/>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165"/>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166"/>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167"/>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Oval 168"/>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Oval 169"/>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25" name="Group 170"/>
          <p:cNvGrpSpPr>
            <a:grpSpLocks/>
          </p:cNvGrpSpPr>
          <p:nvPr/>
        </p:nvGrpSpPr>
        <p:grpSpPr bwMode="auto">
          <a:xfrm>
            <a:off x="1619250" y="2214554"/>
            <a:ext cx="5491163" cy="2870200"/>
            <a:chOff x="1040" y="1667"/>
            <a:chExt cx="3459" cy="1808"/>
          </a:xfrm>
        </p:grpSpPr>
        <p:sp>
          <p:nvSpPr>
            <p:cNvPr id="126" name="Oval 171"/>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Oval 172"/>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Oval 173"/>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Oval 174"/>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0" name="Oval 175"/>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1" name="Line 176"/>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2" name="Line 177"/>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3" name="Line 178"/>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4" name="Line 179"/>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5" name="Line 180"/>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6" name="Line 181"/>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7" name="Oval 182"/>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8" name="Oval 183"/>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39" name="Group 184"/>
          <p:cNvGrpSpPr>
            <a:grpSpLocks/>
          </p:cNvGrpSpPr>
          <p:nvPr/>
        </p:nvGrpSpPr>
        <p:grpSpPr bwMode="auto">
          <a:xfrm>
            <a:off x="1619250" y="2214554"/>
            <a:ext cx="5491163" cy="2870200"/>
            <a:chOff x="1040" y="1667"/>
            <a:chExt cx="3459" cy="1808"/>
          </a:xfrm>
        </p:grpSpPr>
        <p:sp>
          <p:nvSpPr>
            <p:cNvPr id="140" name="Oval 185"/>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1" name="Oval 186"/>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2" name="Oval 187"/>
            <p:cNvSpPr>
              <a:spLocks noChangeArrowheads="1"/>
            </p:cNvSpPr>
            <p:nvPr/>
          </p:nvSpPr>
          <p:spPr bwMode="auto">
            <a:xfrm>
              <a:off x="2086" y="1667"/>
              <a:ext cx="1405" cy="344"/>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3" name="Oval 188"/>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4" name="Oval 189"/>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5" name="Line 19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6" name="Line 19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7" name="Line 192"/>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8" name="Line 193"/>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9" name="Line 194"/>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0" name="Line 195"/>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1" name="Oval 196"/>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2" name="Oval 197"/>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4" name="Title 3">
            <a:extLst>
              <a:ext uri="{FF2B5EF4-FFF2-40B4-BE49-F238E27FC236}">
                <a16:creationId xmlns:a16="http://schemas.microsoft.com/office/drawing/2014/main" id="{1326B125-91B0-884E-8B8E-F2F07376D637}"/>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9171485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37922068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5608736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25031383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42160439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8186766" cy="4114815"/>
          </a:xfrm>
          <a:solidFill>
            <a:schemeClr val="bg1"/>
          </a:solidFill>
          <a:ln>
            <a:solidFill>
              <a:schemeClr val="bg1"/>
            </a:solidFill>
          </a:ln>
        </p:spPr>
        <p:txBody>
          <a:bodyPr>
            <a:normAutofit/>
          </a:bodyPr>
          <a:lstStyle/>
          <a:p>
            <a:r>
              <a:rPr lang="en-US" altLang="zh-TW" sz="2400" dirty="0"/>
              <a:t>Divide</a:t>
            </a:r>
          </a:p>
        </p:txBody>
      </p:sp>
      <p:sp>
        <p:nvSpPr>
          <p:cNvPr id="125" name="Rectangle 5"/>
          <p:cNvSpPr>
            <a:spLocks noChangeArrowheads="1"/>
          </p:cNvSpPr>
          <p:nvPr/>
        </p:nvSpPr>
        <p:spPr bwMode="auto">
          <a:xfrm>
            <a:off x="241587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39" name="Rectangle 6"/>
          <p:cNvSpPr>
            <a:spLocks noChangeArrowheads="1"/>
          </p:cNvSpPr>
          <p:nvPr/>
        </p:nvSpPr>
        <p:spPr bwMode="auto">
          <a:xfrm>
            <a:off x="2955626"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53" name="Rectangle 7"/>
          <p:cNvSpPr>
            <a:spLocks noChangeArrowheads="1"/>
          </p:cNvSpPr>
          <p:nvPr/>
        </p:nvSpPr>
        <p:spPr bwMode="auto">
          <a:xfrm>
            <a:off x="34969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54" name="Rectangle 8"/>
          <p:cNvSpPr>
            <a:spLocks noChangeArrowheads="1"/>
          </p:cNvSpPr>
          <p:nvPr/>
        </p:nvSpPr>
        <p:spPr bwMode="auto">
          <a:xfrm>
            <a:off x="40367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sp>
        <p:nvSpPr>
          <p:cNvPr id="155" name="Rectangle 9"/>
          <p:cNvSpPr>
            <a:spLocks noChangeArrowheads="1"/>
          </p:cNvSpPr>
          <p:nvPr/>
        </p:nvSpPr>
        <p:spPr bwMode="auto">
          <a:xfrm>
            <a:off x="457646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56" name="Rectangle 10"/>
          <p:cNvSpPr>
            <a:spLocks noChangeArrowheads="1"/>
          </p:cNvSpPr>
          <p:nvPr/>
        </p:nvSpPr>
        <p:spPr bwMode="auto">
          <a:xfrm>
            <a:off x="51162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57" name="Rectangle 11"/>
          <p:cNvSpPr>
            <a:spLocks noChangeArrowheads="1"/>
          </p:cNvSpPr>
          <p:nvPr/>
        </p:nvSpPr>
        <p:spPr bwMode="auto">
          <a:xfrm>
            <a:off x="56623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58" name="Rectangle 12"/>
          <p:cNvSpPr>
            <a:spLocks noChangeArrowheads="1"/>
          </p:cNvSpPr>
          <p:nvPr/>
        </p:nvSpPr>
        <p:spPr bwMode="auto">
          <a:xfrm>
            <a:off x="6208414" y="2660017"/>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nvGrpSpPr>
          <p:cNvPr id="159" name="Group 19"/>
          <p:cNvGrpSpPr>
            <a:grpSpLocks/>
          </p:cNvGrpSpPr>
          <p:nvPr/>
        </p:nvGrpSpPr>
        <p:grpSpPr bwMode="auto">
          <a:xfrm>
            <a:off x="1870075" y="3813190"/>
            <a:ext cx="2141538" cy="461963"/>
            <a:chOff x="1635" y="1623"/>
            <a:chExt cx="1349" cy="291"/>
          </a:xfrm>
        </p:grpSpPr>
        <p:sp>
          <p:nvSpPr>
            <p:cNvPr id="160" name="Rectangle 1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61" name="Rectangle 1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sp>
          <p:nvSpPr>
            <p:cNvPr id="162" name="Rectangle 17"/>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63" name="Rectangle 18"/>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64" name="Group 24"/>
          <p:cNvGrpSpPr>
            <a:grpSpLocks/>
          </p:cNvGrpSpPr>
          <p:nvPr/>
        </p:nvGrpSpPr>
        <p:grpSpPr bwMode="auto">
          <a:xfrm>
            <a:off x="5122863" y="3813190"/>
            <a:ext cx="2152650" cy="461963"/>
            <a:chOff x="2996" y="1623"/>
            <a:chExt cx="1356" cy="291"/>
          </a:xfrm>
        </p:grpSpPr>
        <p:sp>
          <p:nvSpPr>
            <p:cNvPr id="165" name="Rectangle 20"/>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66" name="Rectangle 21"/>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sp>
          <p:nvSpPr>
            <p:cNvPr id="167" name="Rectangle 22"/>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68" name="Rectangle 23"/>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grpSp>
        <p:nvGrpSpPr>
          <p:cNvPr id="169" name="Group 27"/>
          <p:cNvGrpSpPr>
            <a:grpSpLocks/>
          </p:cNvGrpSpPr>
          <p:nvPr/>
        </p:nvGrpSpPr>
        <p:grpSpPr bwMode="auto">
          <a:xfrm>
            <a:off x="1636713" y="5181615"/>
            <a:ext cx="1060450" cy="461963"/>
            <a:chOff x="1635" y="1623"/>
            <a:chExt cx="668" cy="291"/>
          </a:xfrm>
        </p:grpSpPr>
        <p:sp>
          <p:nvSpPr>
            <p:cNvPr id="170" name="Rectangle 25"/>
            <p:cNvSpPr>
              <a:spLocks noChangeArrowheads="1"/>
            </p:cNvSpPr>
            <p:nvPr/>
          </p:nvSpPr>
          <p:spPr bwMode="auto">
            <a:xfrm>
              <a:off x="163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29</a:t>
              </a:r>
            </a:p>
          </p:txBody>
        </p:sp>
        <p:sp>
          <p:nvSpPr>
            <p:cNvPr id="171" name="Rectangle 26"/>
            <p:cNvSpPr>
              <a:spLocks noChangeArrowheads="1"/>
            </p:cNvSpPr>
            <p:nvPr/>
          </p:nvSpPr>
          <p:spPr bwMode="auto">
            <a:xfrm>
              <a:off x="1975"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14</a:t>
              </a:r>
            </a:p>
          </p:txBody>
        </p:sp>
      </p:grpSp>
      <p:grpSp>
        <p:nvGrpSpPr>
          <p:cNvPr id="172" name="Group 30"/>
          <p:cNvGrpSpPr>
            <a:grpSpLocks/>
          </p:cNvGrpSpPr>
          <p:nvPr/>
        </p:nvGrpSpPr>
        <p:grpSpPr bwMode="auto">
          <a:xfrm>
            <a:off x="3175000" y="5181615"/>
            <a:ext cx="1060450" cy="461963"/>
            <a:chOff x="2316" y="1623"/>
            <a:chExt cx="668" cy="291"/>
          </a:xfrm>
        </p:grpSpPr>
        <p:sp>
          <p:nvSpPr>
            <p:cNvPr id="173" name="Rectangle 28"/>
            <p:cNvSpPr>
              <a:spLocks noChangeArrowheads="1"/>
            </p:cNvSpPr>
            <p:nvPr/>
          </p:nvSpPr>
          <p:spPr bwMode="auto">
            <a:xfrm>
              <a:off x="231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15</a:t>
              </a:r>
            </a:p>
          </p:txBody>
        </p:sp>
        <p:sp>
          <p:nvSpPr>
            <p:cNvPr id="174" name="Rectangle 29"/>
            <p:cNvSpPr>
              <a:spLocks noChangeArrowheads="1"/>
            </p:cNvSpPr>
            <p:nvPr/>
          </p:nvSpPr>
          <p:spPr bwMode="auto">
            <a:xfrm>
              <a:off x="265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01</a:t>
              </a:r>
            </a:p>
          </p:txBody>
        </p:sp>
      </p:grpSp>
      <p:grpSp>
        <p:nvGrpSpPr>
          <p:cNvPr id="175" name="Group 33"/>
          <p:cNvGrpSpPr>
            <a:grpSpLocks/>
          </p:cNvGrpSpPr>
          <p:nvPr/>
        </p:nvGrpSpPr>
        <p:grpSpPr bwMode="auto">
          <a:xfrm>
            <a:off x="4889500" y="5181615"/>
            <a:ext cx="1060450" cy="461963"/>
            <a:chOff x="2996" y="1623"/>
            <a:chExt cx="668" cy="291"/>
          </a:xfrm>
        </p:grpSpPr>
        <p:sp>
          <p:nvSpPr>
            <p:cNvPr id="176" name="Rectangle 31"/>
            <p:cNvSpPr>
              <a:spLocks noChangeArrowheads="1"/>
            </p:cNvSpPr>
            <p:nvPr/>
          </p:nvSpPr>
          <p:spPr bwMode="auto">
            <a:xfrm>
              <a:off x="299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06</a:t>
              </a:r>
            </a:p>
          </p:txBody>
        </p:sp>
        <p:sp>
          <p:nvSpPr>
            <p:cNvPr id="177" name="Rectangle 32"/>
            <p:cNvSpPr>
              <a:spLocks noChangeArrowheads="1"/>
            </p:cNvSpPr>
            <p:nvPr/>
          </p:nvSpPr>
          <p:spPr bwMode="auto">
            <a:xfrm>
              <a:off x="3336"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10</a:t>
              </a:r>
            </a:p>
          </p:txBody>
        </p:sp>
      </p:grpSp>
      <p:grpSp>
        <p:nvGrpSpPr>
          <p:cNvPr id="178" name="Group 36"/>
          <p:cNvGrpSpPr>
            <a:grpSpLocks/>
          </p:cNvGrpSpPr>
          <p:nvPr/>
        </p:nvGrpSpPr>
        <p:grpSpPr bwMode="auto">
          <a:xfrm>
            <a:off x="6438900" y="5181615"/>
            <a:ext cx="1066800" cy="461963"/>
            <a:chOff x="3680" y="1623"/>
            <a:chExt cx="672" cy="291"/>
          </a:xfrm>
        </p:grpSpPr>
        <p:sp>
          <p:nvSpPr>
            <p:cNvPr id="179" name="Rectangle 34"/>
            <p:cNvSpPr>
              <a:spLocks noChangeArrowheads="1"/>
            </p:cNvSpPr>
            <p:nvPr/>
          </p:nvSpPr>
          <p:spPr bwMode="auto">
            <a:xfrm>
              <a:off x="3680"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32</a:t>
              </a:r>
            </a:p>
          </p:txBody>
        </p:sp>
        <p:sp>
          <p:nvSpPr>
            <p:cNvPr id="180" name="Rectangle 35"/>
            <p:cNvSpPr>
              <a:spLocks noChangeArrowheads="1"/>
            </p:cNvSpPr>
            <p:nvPr/>
          </p:nvSpPr>
          <p:spPr bwMode="auto">
            <a:xfrm>
              <a:off x="4024" y="1623"/>
              <a:ext cx="328" cy="291"/>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Gill Sans MT"/>
                  <a:ea typeface="新細明體" panose="02020500000000000000" pitchFamily="18" charset="-120"/>
                  <a:cs typeface="+mn-cs"/>
                </a:rPr>
                <a:t>12</a:t>
              </a:r>
            </a:p>
          </p:txBody>
        </p:sp>
      </p:grpSp>
      <p:sp>
        <p:nvSpPr>
          <p:cNvPr id="181" name="Line 37"/>
          <p:cNvSpPr>
            <a:spLocks noChangeShapeType="1"/>
          </p:cNvSpPr>
          <p:nvPr/>
        </p:nvSpPr>
        <p:spPr bwMode="auto">
          <a:xfrm flipH="1">
            <a:off x="2949575" y="3133737"/>
            <a:ext cx="528638"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2" name="Line 38"/>
          <p:cNvSpPr>
            <a:spLocks noChangeShapeType="1"/>
          </p:cNvSpPr>
          <p:nvPr/>
        </p:nvSpPr>
        <p:spPr bwMode="auto">
          <a:xfrm>
            <a:off x="5649913" y="3133737"/>
            <a:ext cx="546100" cy="6667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3" name="Line 40"/>
          <p:cNvSpPr>
            <a:spLocks noChangeShapeType="1"/>
          </p:cNvSpPr>
          <p:nvPr/>
        </p:nvSpPr>
        <p:spPr bwMode="auto">
          <a:xfrm>
            <a:off x="674211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4" name="Line 43"/>
          <p:cNvSpPr>
            <a:spLocks noChangeShapeType="1"/>
          </p:cNvSpPr>
          <p:nvPr/>
        </p:nvSpPr>
        <p:spPr bwMode="auto">
          <a:xfrm flipH="1">
            <a:off x="5419725" y="4286262"/>
            <a:ext cx="230188"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5" name="Line 45"/>
          <p:cNvSpPr>
            <a:spLocks noChangeShapeType="1"/>
          </p:cNvSpPr>
          <p:nvPr/>
        </p:nvSpPr>
        <p:spPr bwMode="auto">
          <a:xfrm>
            <a:off x="34845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86" name="Line 46"/>
          <p:cNvSpPr>
            <a:spLocks noChangeShapeType="1"/>
          </p:cNvSpPr>
          <p:nvPr/>
        </p:nvSpPr>
        <p:spPr bwMode="auto">
          <a:xfrm flipH="1">
            <a:off x="2163763" y="4286262"/>
            <a:ext cx="230187" cy="882650"/>
          </a:xfrm>
          <a:prstGeom prst="line">
            <a:avLst/>
          </a:prstGeom>
          <a:noFill/>
          <a:ln w="38100">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24B1C99D-26E7-3041-8932-62296A98A3A6}"/>
              </a:ext>
            </a:extLst>
          </p:cNvPr>
          <p:cNvSpPr>
            <a:spLocks noGrp="1"/>
          </p:cNvSpPr>
          <p:nvPr>
            <p:ph type="title"/>
          </p:nvPr>
        </p:nvSpPr>
        <p:spPr/>
        <p:txBody>
          <a:bodyPr/>
          <a:lstStyle/>
          <a:p>
            <a:r>
              <a:rPr lang="en-US" dirty="0"/>
              <a:t>Example: Find the Maximum Value</a:t>
            </a:r>
          </a:p>
        </p:txBody>
      </p:sp>
    </p:spTree>
    <p:extLst>
      <p:ext uri="{BB962C8B-B14F-4D97-AF65-F5344CB8AC3E}">
        <p14:creationId xmlns:p14="http://schemas.microsoft.com/office/powerpoint/2010/main" val="19348063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22361128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33854537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94138753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24733355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0B3746-28A1-9A48-9581-007719D0EB19}"/>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700DC66-448B-7640-9F9A-E5C52A5FD1A2}"/>
              </a:ext>
            </a:extLst>
          </p:cNvPr>
          <p:cNvSpPr>
            <a:spLocks noGrp="1"/>
          </p:cNvSpPr>
          <p:nvPr>
            <p:ph type="title"/>
          </p:nvPr>
        </p:nvSpPr>
        <p:spPr/>
        <p:txBody>
          <a:bodyPr/>
          <a:lstStyle/>
          <a:p>
            <a:r>
              <a:rPr lang="en-US" dirty="0"/>
              <a:t>Example</a:t>
            </a:r>
          </a:p>
        </p:txBody>
      </p:sp>
      <p:pic>
        <p:nvPicPr>
          <p:cNvPr id="5" name="Picture 1" descr="cpphtp7LOV_05slides_Page_009.png">
            <a:extLst>
              <a:ext uri="{FF2B5EF4-FFF2-40B4-BE49-F238E27FC236}">
                <a16:creationId xmlns:a16="http://schemas.microsoft.com/office/drawing/2014/main" id="{671DA9CB-894B-704E-8B56-302BB8B640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3937" t="6483" r="17715" b="20980"/>
          <a:stretch/>
        </p:blipFill>
        <p:spPr bwMode="auto">
          <a:xfrm>
            <a:off x="964537" y="1340768"/>
            <a:ext cx="7214926" cy="405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F7A5F27-BB11-744B-8E6F-5A8500C8D2F9}"/>
              </a:ext>
            </a:extLst>
          </p:cNvPr>
          <p:cNvSpPr/>
          <p:nvPr/>
        </p:nvSpPr>
        <p:spPr>
          <a:xfrm>
            <a:off x="1460810" y="1460810"/>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12458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9811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9" name="Rectangle 9"/>
          <p:cNvSpPr>
            <a:spLocks noChangeArrowheads="1"/>
          </p:cNvSpPr>
          <p:nvPr/>
        </p:nvSpPr>
        <p:spPr bwMode="auto">
          <a:xfrm>
            <a:off x="4527251" y="35629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0" name="Rectangle 13"/>
          <p:cNvSpPr>
            <a:spLocks noChangeArrowheads="1"/>
          </p:cNvSpPr>
          <p:nvPr/>
        </p:nvSpPr>
        <p:spPr bwMode="auto">
          <a:xfrm>
            <a:off x="2403176"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1" name="Line 34"/>
          <p:cNvSpPr>
            <a:spLocks noChangeShapeType="1"/>
          </p:cNvSpPr>
          <p:nvPr/>
        </p:nvSpPr>
        <p:spPr bwMode="auto">
          <a:xfrm flipH="1">
            <a:off x="2936875" y="4036681"/>
            <a:ext cx="1304925"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2" name="Line 35"/>
          <p:cNvSpPr>
            <a:spLocks noChangeShapeType="1"/>
          </p:cNvSpPr>
          <p:nvPr/>
        </p:nvSpPr>
        <p:spPr bwMode="auto">
          <a:xfrm>
            <a:off x="4787900" y="4036681"/>
            <a:ext cx="1408113" cy="377825"/>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4" name="Line 39"/>
          <p:cNvSpPr>
            <a:spLocks noChangeShapeType="1"/>
          </p:cNvSpPr>
          <p:nvPr/>
        </p:nvSpPr>
        <p:spPr bwMode="auto">
          <a:xfrm flipH="1">
            <a:off x="21637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5" name="Rectangle 41"/>
          <p:cNvSpPr>
            <a:spLocks noChangeArrowheads="1"/>
          </p:cNvSpPr>
          <p:nvPr/>
        </p:nvSpPr>
        <p:spPr bwMode="auto">
          <a:xfrm>
            <a:off x="4260551" y="2626336"/>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16" name="Line 42"/>
          <p:cNvSpPr>
            <a:spLocks noChangeShapeType="1"/>
          </p:cNvSpPr>
          <p:nvPr/>
        </p:nvSpPr>
        <p:spPr bwMode="auto">
          <a:xfrm flipV="1">
            <a:off x="4521200" y="3073069"/>
            <a:ext cx="0" cy="468312"/>
          </a:xfrm>
          <a:prstGeom prst="line">
            <a:avLst/>
          </a:prstGeom>
          <a:noFill/>
          <a:ln w="28575">
            <a:solidFill>
              <a:srgbClr val="000000"/>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17" name="Rectangle 46"/>
          <p:cNvSpPr>
            <a:spLocks noChangeArrowheads="1"/>
          </p:cNvSpPr>
          <p:nvPr/>
        </p:nvSpPr>
        <p:spPr bwMode="auto">
          <a:xfrm>
            <a:off x="16475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29</a:t>
            </a:r>
          </a:p>
        </p:txBody>
      </p:sp>
      <p:sp>
        <p:nvSpPr>
          <p:cNvPr id="18" name="Rectangle 45"/>
          <p:cNvSpPr>
            <a:spLocks noChangeArrowheads="1"/>
          </p:cNvSpPr>
          <p:nvPr/>
        </p:nvSpPr>
        <p:spPr bwMode="auto">
          <a:xfrm>
            <a:off x="2193626"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14</a:t>
            </a:r>
          </a:p>
        </p:txBody>
      </p:sp>
      <p:sp>
        <p:nvSpPr>
          <p:cNvPr id="19" name="Rectangle 80"/>
          <p:cNvSpPr>
            <a:spLocks noChangeArrowheads="1"/>
          </p:cNvSpPr>
          <p:nvPr/>
        </p:nvSpPr>
        <p:spPr bwMode="auto">
          <a:xfrm>
            <a:off x="2950864"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0" name="Line 81"/>
          <p:cNvSpPr>
            <a:spLocks noChangeShapeType="1"/>
          </p:cNvSpPr>
          <p:nvPr/>
        </p:nvSpPr>
        <p:spPr bwMode="auto">
          <a:xfrm>
            <a:off x="323373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1" name="Rectangle 78"/>
          <p:cNvSpPr>
            <a:spLocks noChangeArrowheads="1"/>
          </p:cNvSpPr>
          <p:nvPr/>
        </p:nvSpPr>
        <p:spPr bwMode="auto">
          <a:xfrm>
            <a:off x="31620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15</a:t>
            </a:r>
          </a:p>
        </p:txBody>
      </p:sp>
      <p:sp>
        <p:nvSpPr>
          <p:cNvPr id="22" name="Rectangle 79"/>
          <p:cNvSpPr>
            <a:spLocks noChangeArrowheads="1"/>
          </p:cNvSpPr>
          <p:nvPr/>
        </p:nvSpPr>
        <p:spPr bwMode="auto">
          <a:xfrm>
            <a:off x="3708101"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01</a:t>
            </a:r>
          </a:p>
        </p:txBody>
      </p:sp>
      <p:sp>
        <p:nvSpPr>
          <p:cNvPr id="23" name="Rectangle 82"/>
          <p:cNvSpPr>
            <a:spLocks noChangeArrowheads="1"/>
          </p:cNvSpPr>
          <p:nvPr/>
        </p:nvSpPr>
        <p:spPr bwMode="auto">
          <a:xfrm>
            <a:off x="5663901"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24" name="Line 83"/>
          <p:cNvSpPr>
            <a:spLocks noChangeShapeType="1"/>
          </p:cNvSpPr>
          <p:nvPr/>
        </p:nvSpPr>
        <p:spPr bwMode="auto">
          <a:xfrm flipH="1">
            <a:off x="5424488"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5" name="Rectangle 85"/>
          <p:cNvSpPr>
            <a:spLocks noChangeArrowheads="1"/>
          </p:cNvSpPr>
          <p:nvPr/>
        </p:nvSpPr>
        <p:spPr bwMode="auto">
          <a:xfrm>
            <a:off x="49082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06</a:t>
            </a:r>
          </a:p>
        </p:txBody>
      </p:sp>
      <p:sp>
        <p:nvSpPr>
          <p:cNvPr id="26" name="Rectangle 86"/>
          <p:cNvSpPr>
            <a:spLocks noChangeArrowheads="1"/>
          </p:cNvSpPr>
          <p:nvPr/>
        </p:nvSpPr>
        <p:spPr bwMode="auto">
          <a:xfrm>
            <a:off x="6211589" y="4426561"/>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7" name="Line 87"/>
          <p:cNvSpPr>
            <a:spLocks noChangeShapeType="1"/>
          </p:cNvSpPr>
          <p:nvPr/>
        </p:nvSpPr>
        <p:spPr bwMode="auto">
          <a:xfrm>
            <a:off x="6494463" y="4900281"/>
            <a:ext cx="500062" cy="423863"/>
          </a:xfrm>
          <a:prstGeom prst="line">
            <a:avLst/>
          </a:prstGeom>
          <a:noFill/>
          <a:ln w="38100">
            <a:solidFill>
              <a:srgbClr val="000000"/>
            </a:solidFill>
            <a:round/>
            <a:headEnd type="triangle" w="med" len="me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endParaRPr>
          </a:p>
        </p:txBody>
      </p:sp>
      <p:sp>
        <p:nvSpPr>
          <p:cNvPr id="28" name="Rectangle 88"/>
          <p:cNvSpPr>
            <a:spLocks noChangeArrowheads="1"/>
          </p:cNvSpPr>
          <p:nvPr/>
        </p:nvSpPr>
        <p:spPr bwMode="auto">
          <a:xfrm>
            <a:off x="64227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32</a:t>
            </a:r>
          </a:p>
        </p:txBody>
      </p:sp>
      <p:sp>
        <p:nvSpPr>
          <p:cNvPr id="29" name="Rectangle 89"/>
          <p:cNvSpPr>
            <a:spLocks noChangeArrowheads="1"/>
          </p:cNvSpPr>
          <p:nvPr/>
        </p:nvSpPr>
        <p:spPr bwMode="auto">
          <a:xfrm>
            <a:off x="6968826" y="5336199"/>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12</a:t>
            </a:r>
          </a:p>
        </p:txBody>
      </p:sp>
      <p:sp>
        <p:nvSpPr>
          <p:cNvPr id="30" name="Rectangle 90"/>
          <p:cNvSpPr>
            <a:spLocks noChangeArrowheads="1"/>
          </p:cNvSpPr>
          <p:nvPr/>
        </p:nvSpPr>
        <p:spPr bwMode="auto">
          <a:xfrm>
            <a:off x="5454351" y="5326674"/>
            <a:ext cx="521297" cy="461665"/>
          </a:xfrm>
          <a:prstGeom prst="rect">
            <a:avLst/>
          </a:prstGeom>
          <a:noFill/>
          <a:ln w="28575" algn="ctr">
            <a:solidFill>
              <a:srgbClr val="000000"/>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0000"/>
                </a:solidFill>
                <a:effectLst/>
                <a:uLnTx/>
                <a:uFillTx/>
                <a:latin typeface="Gill Sans MT"/>
                <a:ea typeface="新細明體" panose="02020500000000000000" pitchFamily="18" charset="-120"/>
                <a:cs typeface="+mn-cs"/>
              </a:rPr>
              <a:t>10</a:t>
            </a:r>
          </a:p>
        </p:txBody>
      </p:sp>
      <p:sp>
        <p:nvSpPr>
          <p:cNvPr id="4" name="Content Placeholder 3">
            <a:extLst>
              <a:ext uri="{FF2B5EF4-FFF2-40B4-BE49-F238E27FC236}">
                <a16:creationId xmlns:a16="http://schemas.microsoft.com/office/drawing/2014/main" id="{2B2547B2-3743-DD41-8685-3B53EFDF6F22}"/>
              </a:ext>
            </a:extLst>
          </p:cNvPr>
          <p:cNvSpPr>
            <a:spLocks noGrp="1"/>
          </p:cNvSpPr>
          <p:nvPr>
            <p:ph idx="1"/>
          </p:nvPr>
        </p:nvSpPr>
        <p:spPr/>
        <p:txBody>
          <a:bodyPr/>
          <a:lstStyle/>
          <a:p>
            <a:r>
              <a:rPr lang="en-US" dirty="0"/>
              <a:t>Conquer</a:t>
            </a:r>
          </a:p>
        </p:txBody>
      </p:sp>
      <p:sp>
        <p:nvSpPr>
          <p:cNvPr id="33" name="Title 3">
            <a:extLst>
              <a:ext uri="{FF2B5EF4-FFF2-40B4-BE49-F238E27FC236}">
                <a16:creationId xmlns:a16="http://schemas.microsoft.com/office/drawing/2014/main" id="{03560BEE-9C48-7144-A97F-94CB5FEDC807}"/>
              </a:ext>
            </a:extLst>
          </p:cNvPr>
          <p:cNvSpPr>
            <a:spLocks noGrp="1"/>
          </p:cNvSpPr>
          <p:nvPr>
            <p:ph type="title"/>
          </p:nvPr>
        </p:nvSpPr>
        <p:spPr>
          <a:xfrm>
            <a:off x="457200" y="274639"/>
            <a:ext cx="8229600" cy="680402"/>
          </a:xfrm>
        </p:spPr>
        <p:txBody>
          <a:bodyPr/>
          <a:lstStyle/>
          <a:p>
            <a:r>
              <a:rPr lang="en-US" dirty="0"/>
              <a:t>Example: Find the Maximum Value</a:t>
            </a:r>
          </a:p>
        </p:txBody>
      </p:sp>
    </p:spTree>
    <p:extLst>
      <p:ext uri="{BB962C8B-B14F-4D97-AF65-F5344CB8AC3E}">
        <p14:creationId xmlns:p14="http://schemas.microsoft.com/office/powerpoint/2010/main" val="122917748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fontScale="90000"/>
          </a:bodyPr>
          <a:lstStyle/>
          <a:p>
            <a:r>
              <a:rPr lang="en-US" dirty="0"/>
              <a:t>Divide and Conquer is Heavily used in CAD</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flat</a:t>
            </a:r>
          </a:p>
          <a:p>
            <a:endParaRPr lang="en-US" altLang="zh-TW" sz="2000" dirty="0"/>
          </a:p>
        </p:txBody>
      </p:sp>
      <p:pic>
        <p:nvPicPr>
          <p:cNvPr id="7" name="Picture 6">
            <a:extLst>
              <a:ext uri="{FF2B5EF4-FFF2-40B4-BE49-F238E27FC236}">
                <a16:creationId xmlns:a16="http://schemas.microsoft.com/office/drawing/2014/main" id="{46D78C00-30C7-ED42-8679-69970EFCF3EB}"/>
              </a:ext>
            </a:extLst>
          </p:cNvPr>
          <p:cNvPicPr>
            <a:picLocks noChangeAspect="1" noChangeArrowheads="1"/>
          </p:cNvPicPr>
          <p:nvPr/>
        </p:nvPicPr>
        <p:blipFill>
          <a:blip r:embed="rId3" cstate="print"/>
          <a:srcRect/>
          <a:stretch>
            <a:fillRect/>
          </a:stretch>
        </p:blipFill>
        <p:spPr bwMode="auto">
          <a:xfrm>
            <a:off x="980440" y="2263775"/>
            <a:ext cx="1371600" cy="1419225"/>
          </a:xfrm>
          <a:prstGeom prst="rect">
            <a:avLst/>
          </a:prstGeom>
          <a:noFill/>
          <a:ln w="12700" algn="ctr">
            <a:noFill/>
            <a:miter lim="800000"/>
            <a:headEnd/>
            <a:tailEnd/>
          </a:ln>
        </p:spPr>
      </p:pic>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628650" y="38004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4"/>
          <a:stretch>
            <a:fillRect/>
          </a:stretch>
        </p:blipFill>
        <p:spPr>
          <a:xfrm>
            <a:off x="3521355" y="1939925"/>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3521355" y="5753100"/>
            <a:ext cx="4445000" cy="646331"/>
          </a:xfrm>
          <a:prstGeom prst="rect">
            <a:avLst/>
          </a:prstGeom>
          <a:noFill/>
        </p:spPr>
        <p:txBody>
          <a:bodyPr wrap="square" rtlCol="0">
            <a:spAutoFit/>
          </a:bodyPr>
          <a:lstStyle/>
          <a:p>
            <a:r>
              <a:rPr lang="en-US" dirty="0"/>
              <a:t>Directly solving the original problem takes forever to finish …</a:t>
            </a:r>
          </a:p>
        </p:txBody>
      </p:sp>
    </p:spTree>
    <p:extLst>
      <p:ext uri="{BB962C8B-B14F-4D97-AF65-F5344CB8AC3E}">
        <p14:creationId xmlns:p14="http://schemas.microsoft.com/office/powerpoint/2010/main" val="391921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392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67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864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62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504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01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863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129540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75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Practice 1: Lower Bound of Sum</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”boundary" that takes one integer argument, call it "goal" and returns as its value the smallest positive integer n for which 1+2+3+. . . +n is at least equal or larger than “goal” </a:t>
            </a:r>
          </a:p>
          <a:p>
            <a:pPr marL="0" indent="0">
              <a:buNone/>
            </a:pPr>
            <a:endParaRPr lang="en-US" b="0" dirty="0"/>
          </a:p>
          <a:p>
            <a:pPr marL="0" indent="0">
              <a:buNone/>
            </a:pPr>
            <a:r>
              <a:rPr lang="en-US" b="0" dirty="0"/>
              <a:t>e.g. goal = 9, function returns 4, as 1+2+3+4 &gt;= 9 but 1+2+3&lt;9</a:t>
            </a:r>
          </a:p>
          <a:p>
            <a:pPr marL="0" indent="0">
              <a:buNone/>
            </a:pPr>
            <a:endParaRPr lang="en-US" b="0" dirty="0"/>
          </a:p>
          <a:p>
            <a:pPr marL="0" indent="0">
              <a:buNone/>
            </a:pPr>
            <a:r>
              <a:rPr lang="en-US" b="0" dirty="0"/>
              <a:t>e.g., goal=21, function return 6, as 1+2+3+4+5+6=21 but 1+2+3+4+5&lt;21</a:t>
            </a:r>
          </a:p>
        </p:txBody>
      </p:sp>
    </p:spTree>
    <p:extLst>
      <p:ext uri="{BB962C8B-B14F-4D97-AF65-F5344CB8AC3E}">
        <p14:creationId xmlns:p14="http://schemas.microsoft.com/office/powerpoint/2010/main" val="2866478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29B93-0740-FC4C-91E5-B91D2857A14C}"/>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E6AC6107-E42D-3E40-A8E3-C623E4D0F073}"/>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8F37E187-BB79-9B41-ADAC-EF3FB654DBE8}"/>
              </a:ext>
            </a:extLst>
          </p:cNvPr>
          <p:cNvSpPr>
            <a:spLocks noGrp="1"/>
          </p:cNvSpPr>
          <p:nvPr>
            <p:ph idx="1"/>
          </p:nvPr>
        </p:nvSpPr>
        <p:spPr/>
        <p:txBody>
          <a:bodyPr/>
          <a:lstStyle/>
          <a:p>
            <a:r>
              <a:rPr lang="en-US" dirty="0"/>
              <a:t>Function</a:t>
            </a:r>
          </a:p>
          <a:p>
            <a:r>
              <a:rPr lang="en-US" dirty="0"/>
              <a:t>Recursive Function</a:t>
            </a:r>
          </a:p>
          <a:p>
            <a:r>
              <a:rPr lang="en-US" dirty="0"/>
              <a:t>Divide and Conquer</a:t>
            </a:r>
          </a:p>
          <a:p>
            <a:pPr lvl="1"/>
            <a:r>
              <a:rPr lang="en-US" dirty="0"/>
              <a:t>Used to solve 90% of the computer science problems</a:t>
            </a:r>
          </a:p>
          <a:p>
            <a:pPr lvl="1"/>
            <a:r>
              <a:rPr lang="en-US" dirty="0"/>
              <a:t>Break a large problem into smaller pieces</a:t>
            </a:r>
          </a:p>
          <a:p>
            <a:pPr lvl="1"/>
            <a:r>
              <a:rPr lang="en-US" dirty="0"/>
              <a:t>Solve each smaller piece</a:t>
            </a:r>
          </a:p>
          <a:p>
            <a:pPr lvl="1"/>
            <a:r>
              <a:rPr lang="en-US" dirty="0"/>
              <a:t>Merge the solutions</a:t>
            </a:r>
          </a:p>
        </p:txBody>
      </p:sp>
    </p:spTree>
    <p:extLst>
      <p:ext uri="{BB962C8B-B14F-4D97-AF65-F5344CB8AC3E}">
        <p14:creationId xmlns:p14="http://schemas.microsoft.com/office/powerpoint/2010/main" val="1601276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B5C1A-1E91-9941-8339-6D7757E7FD13}"/>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6D9ABF92-0793-CF47-BD8B-371F067729E2}"/>
              </a:ext>
            </a:extLst>
          </p:cNvPr>
          <p:cNvSpPr>
            <a:spLocks noGrp="1"/>
          </p:cNvSpPr>
          <p:nvPr>
            <p:ph type="title"/>
          </p:nvPr>
        </p:nvSpPr>
        <p:spPr/>
        <p:txBody>
          <a:bodyPr/>
          <a:lstStyle/>
          <a:p>
            <a:r>
              <a:rPr lang="en-US" dirty="0"/>
              <a:t>Practice 2: GCD</a:t>
            </a:r>
          </a:p>
        </p:txBody>
      </p:sp>
      <p:sp>
        <p:nvSpPr>
          <p:cNvPr id="4" name="Content Placeholder 3">
            <a:extLst>
              <a:ext uri="{FF2B5EF4-FFF2-40B4-BE49-F238E27FC236}">
                <a16:creationId xmlns:a16="http://schemas.microsoft.com/office/drawing/2014/main" id="{5F364568-3EA9-B84E-A37B-22AC39DBE225}"/>
              </a:ext>
            </a:extLst>
          </p:cNvPr>
          <p:cNvSpPr>
            <a:spLocks noGrp="1"/>
          </p:cNvSpPr>
          <p:nvPr>
            <p:ph idx="1"/>
          </p:nvPr>
        </p:nvSpPr>
        <p:spPr/>
        <p:txBody>
          <a:bodyPr/>
          <a:lstStyle/>
          <a:p>
            <a:pPr marL="0" indent="0" algn="just">
              <a:buNone/>
            </a:pPr>
            <a:r>
              <a:rPr lang="en-US" b="0" dirty="0"/>
              <a:t>Write a function named ”</a:t>
            </a:r>
            <a:r>
              <a:rPr lang="en-US" b="0" dirty="0" err="1"/>
              <a:t>gcd</a:t>
            </a:r>
            <a:r>
              <a:rPr lang="en-US" b="0" dirty="0"/>
              <a:t>" that takes two positive integers and return their greatest common divisor (GCD)</a:t>
            </a:r>
          </a:p>
          <a:p>
            <a:pPr marL="0" indent="0">
              <a:buNone/>
            </a:pPr>
            <a:endParaRPr lang="en-US" b="0" dirty="0"/>
          </a:p>
          <a:p>
            <a:pPr marL="0" indent="0">
              <a:buNone/>
            </a:pPr>
            <a:r>
              <a:rPr lang="en-US" b="0" dirty="0"/>
              <a:t>e.g. </a:t>
            </a:r>
            <a:r>
              <a:rPr lang="en-US" b="0" dirty="0" err="1"/>
              <a:t>gcd</a:t>
            </a:r>
            <a:r>
              <a:rPr lang="en-US" b="0" dirty="0"/>
              <a:t>(1220, 516) = 4</a:t>
            </a:r>
          </a:p>
        </p:txBody>
      </p:sp>
      <p:pic>
        <p:nvPicPr>
          <p:cNvPr id="1026" name="Picture 2" descr="Image for post">
            <a:extLst>
              <a:ext uri="{FF2B5EF4-FFF2-40B4-BE49-F238E27FC236}">
                <a16:creationId xmlns:a16="http://schemas.microsoft.com/office/drawing/2014/main" id="{19BA7148-D684-B442-9B0E-9B24A5BD1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513" y="2685150"/>
            <a:ext cx="23368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6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77AB7-DB14-114C-A3F9-64C5FCFB3B7D}"/>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217CFB63-1E4E-5C45-8B04-14D840004AA4}"/>
              </a:ext>
            </a:extLst>
          </p:cNvPr>
          <p:cNvSpPr>
            <a:spLocks noGrp="1"/>
          </p:cNvSpPr>
          <p:nvPr>
            <p:ph type="title"/>
          </p:nvPr>
        </p:nvSpPr>
        <p:spPr/>
        <p:txBody>
          <a:bodyPr/>
          <a:lstStyle/>
          <a:p>
            <a:r>
              <a:rPr lang="en-US" dirty="0"/>
              <a:t>Call by Value vs Call by Reference</a:t>
            </a:r>
          </a:p>
        </p:txBody>
      </p:sp>
      <p:sp>
        <p:nvSpPr>
          <p:cNvPr id="4" name="Content Placeholder 3">
            <a:extLst>
              <a:ext uri="{FF2B5EF4-FFF2-40B4-BE49-F238E27FC236}">
                <a16:creationId xmlns:a16="http://schemas.microsoft.com/office/drawing/2014/main" id="{4DD738A4-2EC1-2C45-8AEE-330354A3D659}"/>
              </a:ext>
            </a:extLst>
          </p:cNvPr>
          <p:cNvSpPr>
            <a:spLocks noGrp="1"/>
          </p:cNvSpPr>
          <p:nvPr>
            <p:ph idx="1"/>
          </p:nvPr>
        </p:nvSpPr>
        <p:spPr/>
        <p:txBody>
          <a:bodyPr/>
          <a:lstStyle/>
          <a:p>
            <a:r>
              <a:rPr lang="en-US" dirty="0"/>
              <a:t>Call by value</a:t>
            </a:r>
          </a:p>
          <a:p>
            <a:pPr lvl="1"/>
            <a:r>
              <a:rPr lang="en-US" dirty="0"/>
              <a:t>copies the actual </a:t>
            </a:r>
            <a:r>
              <a:rPr lang="en-US" b="1" dirty="0"/>
              <a:t>value</a:t>
            </a:r>
            <a:r>
              <a:rPr lang="en-US" dirty="0"/>
              <a:t> of an argument into the formal parameter of the function</a:t>
            </a:r>
          </a:p>
          <a:p>
            <a:r>
              <a:rPr lang="en-US" dirty="0"/>
              <a:t>Call by reference</a:t>
            </a:r>
          </a:p>
          <a:p>
            <a:pPr lvl="1"/>
            <a:r>
              <a:rPr lang="en-US" dirty="0"/>
              <a:t> copies the address of an argument into the formal parameter</a:t>
            </a:r>
          </a:p>
          <a:p>
            <a:pPr marL="0" indent="0">
              <a:buNone/>
            </a:pPr>
            <a:endParaRPr lang="en-US" dirty="0"/>
          </a:p>
        </p:txBody>
      </p:sp>
    </p:spTree>
    <p:extLst>
      <p:ext uri="{BB962C8B-B14F-4D97-AF65-F5344CB8AC3E}">
        <p14:creationId xmlns:p14="http://schemas.microsoft.com/office/powerpoint/2010/main" val="163805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C063D-BFA6-EA41-9E8A-1CE16B310B46}"/>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C9BDC4AC-5F68-4F4D-A673-8CE159DD2647}"/>
              </a:ext>
            </a:extLst>
          </p:cNvPr>
          <p:cNvSpPr>
            <a:spLocks noGrp="1"/>
          </p:cNvSpPr>
          <p:nvPr>
            <p:ph type="title"/>
          </p:nvPr>
        </p:nvSpPr>
        <p:spPr/>
        <p:txBody>
          <a:bodyPr/>
          <a:lstStyle/>
          <a:p>
            <a:r>
              <a:rPr lang="en-US" dirty="0"/>
              <a:t>Call by Value vs Call by Reference</a:t>
            </a:r>
          </a:p>
        </p:txBody>
      </p:sp>
      <p:pic>
        <p:nvPicPr>
          <p:cNvPr id="5" name="Picture 1" descr="cpphtp7LOV_05slides_Page_087.png">
            <a:extLst>
              <a:ext uri="{FF2B5EF4-FFF2-40B4-BE49-F238E27FC236}">
                <a16:creationId xmlns:a16="http://schemas.microsoft.com/office/drawing/2014/main" id="{BD9D89EB-2AD3-B641-ADDD-0B19CE8E7E01}"/>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3" r="19684" b="12317"/>
          <a:stretch/>
        </p:blipFill>
        <p:spPr bwMode="auto">
          <a:xfrm>
            <a:off x="755576" y="1471458"/>
            <a:ext cx="7376120" cy="452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DE647D6-FECA-A347-B07E-30C1A2645E25}"/>
              </a:ext>
            </a:extLst>
          </p:cNvPr>
          <p:cNvSpPr/>
          <p:nvPr/>
        </p:nvSpPr>
        <p:spPr>
          <a:xfrm>
            <a:off x="1661532" y="1583473"/>
            <a:ext cx="2475570" cy="2007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8331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34CB06-8463-3840-8DC3-43705BC472B5}"/>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D3184BD8-BDE8-5C4E-82A2-0EF70D4F2737}"/>
              </a:ext>
            </a:extLst>
          </p:cNvPr>
          <p:cNvSpPr>
            <a:spLocks noGrp="1"/>
          </p:cNvSpPr>
          <p:nvPr>
            <p:ph type="title"/>
          </p:nvPr>
        </p:nvSpPr>
        <p:spPr/>
        <p:txBody>
          <a:bodyPr/>
          <a:lstStyle/>
          <a:p>
            <a:r>
              <a:rPr lang="en-US" dirty="0"/>
              <a:t>Call by Value vs Call by Reference</a:t>
            </a:r>
          </a:p>
        </p:txBody>
      </p:sp>
      <p:pic>
        <p:nvPicPr>
          <p:cNvPr id="5" name="Picture 1" descr="cpphtp7LOV_05slides_Page_088.png">
            <a:extLst>
              <a:ext uri="{FF2B5EF4-FFF2-40B4-BE49-F238E27FC236}">
                <a16:creationId xmlns:a16="http://schemas.microsoft.com/office/drawing/2014/main" id="{3FDA1EA1-F085-544B-80D1-9F8A97EBC33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482" r="19684" b="20754"/>
          <a:stretch/>
        </p:blipFill>
        <p:spPr bwMode="auto">
          <a:xfrm>
            <a:off x="683568" y="1556792"/>
            <a:ext cx="7528987" cy="41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3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E0DD35-DBCB-5C49-9652-366522E20C51}"/>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9B5A8ADB-9D25-F748-979E-5B0D1E0C7A56}"/>
              </a:ext>
            </a:extLst>
          </p:cNvPr>
          <p:cNvSpPr>
            <a:spLocks noGrp="1"/>
          </p:cNvSpPr>
          <p:nvPr>
            <p:ph type="title"/>
          </p:nvPr>
        </p:nvSpPr>
        <p:spPr/>
        <p:txBody>
          <a:bodyPr/>
          <a:lstStyle/>
          <a:p>
            <a:r>
              <a:rPr lang="en-US" dirty="0"/>
              <a:t>Reference is ”Alias”</a:t>
            </a:r>
          </a:p>
        </p:txBody>
      </p:sp>
      <p:sp>
        <p:nvSpPr>
          <p:cNvPr id="4" name="Content Placeholder 3">
            <a:extLst>
              <a:ext uri="{FF2B5EF4-FFF2-40B4-BE49-F238E27FC236}">
                <a16:creationId xmlns:a16="http://schemas.microsoft.com/office/drawing/2014/main" id="{7F095725-9850-F240-AD3B-96322C0851FF}"/>
              </a:ext>
            </a:extLst>
          </p:cNvPr>
          <p:cNvSpPr>
            <a:spLocks noGrp="1"/>
          </p:cNvSpPr>
          <p:nvPr>
            <p:ph idx="1"/>
          </p:nvPr>
        </p:nvSpPr>
        <p:spPr>
          <a:xfrm>
            <a:off x="628650" y="1295944"/>
            <a:ext cx="7886700" cy="4993344"/>
          </a:xfrm>
        </p:spPr>
        <p:txBody>
          <a:bodyPr>
            <a:normAutofit lnSpcReduction="10000"/>
          </a:bodyPr>
          <a:lstStyle/>
          <a:p>
            <a:pPr>
              <a:lnSpc>
                <a:spcPct val="95000"/>
              </a:lnSpc>
            </a:pPr>
            <a:r>
              <a:rPr lang="en-US" altLang="zh-TW" sz="2400" dirty="0">
                <a:solidFill>
                  <a:srgbClr val="000000"/>
                </a:solidFill>
                <a:latin typeface="Times New Roman" panose="02020603050405020304" pitchFamily="18" charset="0"/>
              </a:rPr>
              <a:t>References can also be used as aliases for other variables within a function.</a:t>
            </a:r>
          </a:p>
          <a:p>
            <a:pPr>
              <a:lnSpc>
                <a:spcPct val="95000"/>
              </a:lnSpc>
            </a:pPr>
            <a:r>
              <a:rPr lang="en-US" altLang="zh-TW" sz="2400" dirty="0">
                <a:solidFill>
                  <a:srgbClr val="000000"/>
                </a:solidFill>
                <a:latin typeface="Times New Roman" panose="02020603050405020304" pitchFamily="18" charset="0"/>
              </a:rPr>
              <a:t>For example, the code </a:t>
            </a:r>
          </a:p>
          <a:p>
            <a:pPr lvl="2">
              <a:lnSpc>
                <a:spcPct val="95000"/>
              </a:lnSpc>
              <a:buNone/>
            </a:pPr>
            <a:r>
              <a:rPr lang="en-US" altLang="zh-TW" sz="1800" dirty="0">
                <a:solidFill>
                  <a:srgbClr val="0000FF"/>
                </a:solidFill>
                <a:latin typeface="Lucida Console" panose="020B0609040504020204" pitchFamily="49" charset="0"/>
              </a:rPr>
              <a:t>	int</a:t>
            </a:r>
            <a:r>
              <a:rPr lang="en-US" altLang="zh-TW" sz="1800" dirty="0">
                <a:solidFill>
                  <a:srgbClr val="000000"/>
                </a:solidFill>
                <a:latin typeface="Lucida Console" panose="020B0609040504020204" pitchFamily="49" charset="0"/>
              </a:rPr>
              <a:t> count = </a:t>
            </a:r>
            <a:r>
              <a:rPr lang="en-US" altLang="zh-TW" sz="1800" dirty="0">
                <a:solidFill>
                  <a:srgbClr val="128AFF"/>
                </a:solidFill>
                <a:latin typeface="Lucida Console" panose="020B0609040504020204" pitchFamily="49" charset="0"/>
              </a:rPr>
              <a:t>1</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declare integer variable count</a:t>
            </a:r>
            <a:br>
              <a:rPr lang="en-US" altLang="zh-TW" sz="1800" dirty="0">
                <a:solidFill>
                  <a:srgbClr val="00BF00"/>
                </a:solidFill>
                <a:latin typeface="Lucida Console" panose="020B0609040504020204" pitchFamily="49" charset="0"/>
              </a:rPr>
            </a:br>
            <a:r>
              <a:rPr lang="en-US" altLang="zh-TW" sz="1800" dirty="0">
                <a:solidFill>
                  <a:srgbClr val="0000FF"/>
                </a:solidFill>
                <a:latin typeface="Lucida Console" panose="020B0609040504020204" pitchFamily="49" charset="0"/>
              </a:rPr>
              <a:t>int</a:t>
            </a:r>
            <a:r>
              <a:rPr lang="en-US" altLang="zh-TW" sz="1800" dirty="0">
                <a:solidFill>
                  <a:srgbClr val="000000"/>
                </a:solidFill>
                <a:latin typeface="Lucida Console" panose="020B0609040504020204" pitchFamily="49" charset="0"/>
              </a:rPr>
              <a:t> &amp;</a:t>
            </a: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 count; </a:t>
            </a:r>
            <a:r>
              <a:rPr lang="en-US" altLang="zh-TW" sz="1800" dirty="0">
                <a:solidFill>
                  <a:srgbClr val="00BF00"/>
                </a:solidFill>
                <a:latin typeface="Lucida Console" panose="020B0609040504020204" pitchFamily="49" charset="0"/>
              </a:rPr>
              <a:t>// create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 as an alias for count</a:t>
            </a:r>
            <a:br>
              <a:rPr lang="en-US" altLang="zh-TW" sz="1800" dirty="0">
                <a:solidFill>
                  <a:srgbClr val="00BF00"/>
                </a:solidFill>
                <a:latin typeface="Lucida Console" panose="020B0609040504020204" pitchFamily="49" charset="0"/>
              </a:rPr>
            </a:br>
            <a:r>
              <a:rPr lang="en-US" altLang="zh-TW" sz="1800" dirty="0" err="1">
                <a:solidFill>
                  <a:srgbClr val="000000"/>
                </a:solidFill>
                <a:latin typeface="Lucida Console" panose="020B0609040504020204" pitchFamily="49" charset="0"/>
              </a:rPr>
              <a:t>cRef</a:t>
            </a:r>
            <a:r>
              <a:rPr lang="en-US" altLang="zh-TW" sz="1800" dirty="0">
                <a:solidFill>
                  <a:srgbClr val="000000"/>
                </a:solidFill>
                <a:latin typeface="Lucida Console" panose="020B0609040504020204" pitchFamily="49" charset="0"/>
              </a:rPr>
              <a:t>++; </a:t>
            </a:r>
            <a:r>
              <a:rPr lang="en-US" altLang="zh-TW" sz="1800" dirty="0">
                <a:solidFill>
                  <a:srgbClr val="00BF00"/>
                </a:solidFill>
                <a:latin typeface="Lucida Console" panose="020B0609040504020204" pitchFamily="49" charset="0"/>
              </a:rPr>
              <a:t>// increment count (using its alias </a:t>
            </a:r>
            <a:r>
              <a:rPr lang="en-US" altLang="zh-TW" sz="1800" dirty="0" err="1">
                <a:solidFill>
                  <a:srgbClr val="00BF00"/>
                </a:solidFill>
                <a:latin typeface="Lucida Console" panose="020B0609040504020204" pitchFamily="49" charset="0"/>
              </a:rPr>
              <a:t>cRef</a:t>
            </a:r>
            <a:r>
              <a:rPr lang="en-US" altLang="zh-TW" sz="1800" dirty="0">
                <a:solidFill>
                  <a:srgbClr val="00BF00"/>
                </a:solidFill>
                <a:latin typeface="Lucida Console" panose="020B0609040504020204" pitchFamily="49" charset="0"/>
              </a:rPr>
              <a:t>)</a:t>
            </a:r>
          </a:p>
          <a:p>
            <a:pPr>
              <a:lnSpc>
                <a:spcPct val="95000"/>
              </a:lnSpc>
              <a:buNone/>
            </a:pPr>
            <a:r>
              <a:rPr lang="en-US" altLang="zh-TW" sz="2400" dirty="0">
                <a:solidFill>
                  <a:srgbClr val="000000"/>
                </a:solidFill>
                <a:latin typeface="Times New Roman" panose="02020603050405020304" pitchFamily="18" charset="0"/>
              </a:rPr>
              <a:t>	increments variable </a:t>
            </a:r>
            <a:r>
              <a:rPr lang="en-US" altLang="zh-TW" sz="2400" dirty="0">
                <a:solidFill>
                  <a:srgbClr val="000000"/>
                </a:solidFill>
                <a:latin typeface="Lucida Console" panose="020B0609040504020204" pitchFamily="49" charset="0"/>
              </a:rPr>
              <a:t>count</a:t>
            </a:r>
            <a:r>
              <a:rPr lang="en-US" altLang="zh-TW" sz="2400" dirty="0">
                <a:solidFill>
                  <a:srgbClr val="000000"/>
                </a:solidFill>
                <a:latin typeface="Times New Roman" panose="02020603050405020304" pitchFamily="18" charset="0"/>
              </a:rPr>
              <a:t> by using its alias </a:t>
            </a:r>
            <a:r>
              <a:rPr lang="en-US" altLang="zh-TW" sz="2400" dirty="0" err="1">
                <a:solidFill>
                  <a:srgbClr val="000000"/>
                </a:solidFill>
                <a:latin typeface="Lucida Console" panose="020B0609040504020204" pitchFamily="49" charset="0"/>
              </a:rPr>
              <a:t>cRef</a:t>
            </a:r>
            <a:r>
              <a:rPr lang="en-US" altLang="zh-TW" sz="2400" dirty="0">
                <a:solidFill>
                  <a:srgbClr val="000000"/>
                </a:solidFill>
                <a:latin typeface="Times New Roman" panose="02020603050405020304" pitchFamily="18" charset="0"/>
              </a:rPr>
              <a:t>.</a:t>
            </a:r>
          </a:p>
          <a:p>
            <a:pPr>
              <a:lnSpc>
                <a:spcPct val="95000"/>
              </a:lnSpc>
            </a:pPr>
            <a:r>
              <a:rPr lang="en-US" altLang="zh-TW" sz="2400" dirty="0">
                <a:solidFill>
                  <a:srgbClr val="000000"/>
                </a:solidFill>
                <a:latin typeface="Times New Roman" panose="02020603050405020304" pitchFamily="18" charset="0"/>
              </a:rPr>
              <a:t>Reference variables must be initialized in their declarations and cannot be reassigned as aliases to other variables.</a:t>
            </a:r>
          </a:p>
          <a:p>
            <a:pPr>
              <a:lnSpc>
                <a:spcPct val="95000"/>
              </a:lnSpc>
            </a:pPr>
            <a:r>
              <a:rPr lang="en-US" altLang="zh-TW" sz="2400" dirty="0">
                <a:solidFill>
                  <a:srgbClr val="000000"/>
                </a:solidFill>
                <a:latin typeface="Times New Roman" panose="02020603050405020304" pitchFamily="18" charset="0"/>
              </a:rPr>
              <a:t>Once a reference is declared as an alias for another variable, all operations performed on the alias are actually performed on the original variable.</a:t>
            </a:r>
          </a:p>
        </p:txBody>
      </p:sp>
    </p:spTree>
    <p:extLst>
      <p:ext uri="{BB962C8B-B14F-4D97-AF65-F5344CB8AC3E}">
        <p14:creationId xmlns:p14="http://schemas.microsoft.com/office/powerpoint/2010/main" val="2487384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2861</TotalTime>
  <Words>2682</Words>
  <Application>Microsoft Macintosh PowerPoint</Application>
  <PresentationFormat>On-screen Show (4:3)</PresentationFormat>
  <Paragraphs>402</Paragraphs>
  <Slides>40</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2" baseType="lpstr">
      <vt:lpstr>AGaramond</vt:lpstr>
      <vt:lpstr>San serif</vt:lpstr>
      <vt:lpstr>San serif</vt:lpstr>
      <vt:lpstr>Sen sarif</vt:lpstr>
      <vt:lpstr>Arial</vt:lpstr>
      <vt:lpstr>Calibri</vt:lpstr>
      <vt:lpstr>Gill Sans MT</vt:lpstr>
      <vt:lpstr>Lucida Console</vt:lpstr>
      <vt:lpstr>Times New Roman</vt:lpstr>
      <vt:lpstr>Wingdings</vt:lpstr>
      <vt:lpstr>Office Theme</vt:lpstr>
      <vt:lpstr>CorelDRAW</vt:lpstr>
      <vt:lpstr>Lecture 10: Functions and Recursion – Part II</vt:lpstr>
      <vt:lpstr>Recap: Function Definition</vt:lpstr>
      <vt:lpstr>Example</vt:lpstr>
      <vt:lpstr>Practice 1: Lower Bound of Sum</vt:lpstr>
      <vt:lpstr>Practice 2: GCD</vt:lpstr>
      <vt:lpstr>Call by Value vs Call by Reference</vt:lpstr>
      <vt:lpstr>Call by Value vs Call by Reference</vt:lpstr>
      <vt:lpstr>Call by Value vs Call by Reference</vt:lpstr>
      <vt:lpstr>Reference is ”Alias”</vt:lpstr>
      <vt:lpstr>Reference is “Alias”</vt:lpstr>
      <vt:lpstr>Reference must be Initialized!</vt:lpstr>
      <vt:lpstr>Recursive Function</vt:lpstr>
      <vt:lpstr>Practice 3: Fibonacci Number (iterative)</vt:lpstr>
      <vt:lpstr>Practice 4: Fibonacci Number (Recursive)</vt:lpstr>
      <vt:lpstr>Duplicate Computations …</vt:lpstr>
      <vt:lpstr>Practice 5: GCD (Recursive)</vt:lpstr>
      <vt:lpstr>Divide and Conquer</vt:lpstr>
      <vt:lpstr>Visualization of Divide and Conquer</vt:lpstr>
      <vt:lpstr>Visualization of Divide and Conquer</vt:lpstr>
      <vt:lpstr>Visualization of Divide and Conquer</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Example: Find the Maximum Value</vt:lpstr>
      <vt:lpstr>Divide and Conquer is Heavily used in CAD</vt:lpstr>
      <vt:lpstr>Example: Placement </vt:lpstr>
      <vt:lpstr>Example: Placement </vt:lpstr>
      <vt:lpstr>Example: Placement </vt:lpstr>
      <vt:lpstr>Example: Placement </vt:lpstr>
      <vt:lpstr>Example: Placement </vt:lpstr>
      <vt:lpstr>Example: Placement </vt:lpstr>
      <vt:lpstr>Example: Placement </vt:lpstr>
      <vt:lpstr>Example: Placement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484</cp:revision>
  <dcterms:created xsi:type="dcterms:W3CDTF">2020-01-09T06:22:26Z</dcterms:created>
  <dcterms:modified xsi:type="dcterms:W3CDTF">2020-09-28T03:26:02Z</dcterms:modified>
</cp:coreProperties>
</file>